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media/image14.jpg" ContentType="image/jpeg"/>
  <Override PartName="/ppt/media/image16.jpg" ContentType="image/jpeg"/>
  <Override PartName="/ppt/media/image17.jpg" ContentType="image/jpeg"/>
  <Override PartName="/ppt/media/image18.jpg" ContentType="image/jpeg"/>
  <Override PartName="/ppt/media/image19.jpg" ContentType="image/jpeg"/>
  <Override PartName="/ppt/media/image20.jpg" ContentType="image/jpeg"/>
  <Override PartName="/ppt/media/image21.jpg" ContentType="image/jpeg"/>
  <Override PartName="/ppt/media/image22.jpg" ContentType="image/jpeg"/>
  <Override PartName="/ppt/media/image23.jpg" ContentType="image/jpeg"/>
  <Override PartName="/ppt/media/image24.jpg" ContentType="image/jpeg"/>
  <Override PartName="/ppt/media/image25.jpg" ContentType="image/jpeg"/>
  <Override PartName="/ppt/media/image26.jpg" ContentType="image/jpeg"/>
  <Override PartName="/ppt/media/image27.jpg" ContentType="image/jpeg"/>
  <Override PartName="/ppt/media/image28.jpg" ContentType="image/jpeg"/>
  <Override PartName="/ppt/media/image29.jpg" ContentType="image/jpeg"/>
  <Override PartName="/ppt/media/image30.jpg" ContentType="image/jpeg"/>
  <Override PartName="/ppt/media/image31.jpg" ContentType="image/jpeg"/>
  <Override PartName="/ppt/media/image32.jpg" ContentType="image/jpeg"/>
  <Override PartName="/ppt/media/image33.jpg" ContentType="image/jpeg"/>
  <Override PartName="/ppt/media/image35.jpg" ContentType="image/jpeg"/>
  <Override PartName="/ppt/media/image36.jpg" ContentType="image/jpeg"/>
  <Override PartName="/ppt/media/image37.jpg" ContentType="image/jpeg"/>
  <Override PartName="/ppt/media/image38.jpg" ContentType="image/jpeg"/>
  <Override PartName="/ppt/media/image39.jpg" ContentType="image/jpeg"/>
  <Override PartName="/ppt/media/image40.jpg" ContentType="image/jpeg"/>
  <Override PartName="/ppt/media/image41.jpg" ContentType="image/jpeg"/>
  <Override PartName="/ppt/media/image42.jpg" ContentType="image/jpeg"/>
  <Override PartName="/ppt/media/image44.jpg" ContentType="image/jpeg"/>
  <Override PartName="/ppt/media/image45.jpg" ContentType="image/jpeg"/>
  <Override PartName="/ppt/media/image46.jpg" ContentType="image/jpeg"/>
  <Override PartName="/ppt/media/image47.jpg" ContentType="image/jpeg"/>
  <Override PartName="/ppt/media/image48.jpg" ContentType="image/jpeg"/>
  <Override PartName="/ppt/media/image49.jpg" ContentType="image/jpeg"/>
  <Override PartName="/ppt/media/image50.jpg" ContentType="image/jpeg"/>
  <Override PartName="/ppt/media/image51.jpg" ContentType="image/jpeg"/>
  <Override PartName="/ppt/media/image52.jpg" ContentType="image/jpeg"/>
  <Override PartName="/ppt/media/image53.jpg" ContentType="image/jpeg"/>
  <Override PartName="/ppt/media/image68.jpg" ContentType="image/jpeg"/>
  <Override PartName="/ppt/media/image69.jpg" ContentType="image/jpeg"/>
  <Override PartName="/ppt/media/image70.jpg" ContentType="image/jpeg"/>
  <Override PartName="/ppt/media/image71.jpg" ContentType="image/jpeg"/>
  <Override PartName="/ppt/media/image72.jpg" ContentType="image/jpeg"/>
  <Override PartName="/ppt/media/image73.jpg" ContentType="image/jpeg"/>
  <Override PartName="/ppt/media/image74.jpg" ContentType="image/jpeg"/>
  <Override PartName="/ppt/media/image75.jpg" ContentType="image/jpeg"/>
  <Override PartName="/ppt/media/image76.jpg" ContentType="image/jpeg"/>
  <Override PartName="/ppt/media/image77.jpg" ContentType="image/jpeg"/>
  <Override PartName="/ppt/media/image78.jpg" ContentType="image/jpeg"/>
  <Override PartName="/ppt/media/image80.jpg" ContentType="image/jpeg"/>
  <Override PartName="/ppt/media/image81.jpg" ContentType="image/jpeg"/>
  <Override PartName="/ppt/media/image82.jpg" ContentType="image/jpeg"/>
  <Override PartName="/ppt/media/image83.jpg" ContentType="image/jpeg"/>
  <Override PartName="/ppt/media/image84.jpg" ContentType="image/jpe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sldIdLst>
    <p:sldId id="276" r:id="rId3"/>
    <p:sldId id="349" r:id="rId4"/>
    <p:sldId id="350" r:id="rId5"/>
    <p:sldId id="351" r:id="rId6"/>
    <p:sldId id="352" r:id="rId7"/>
    <p:sldId id="353" r:id="rId8"/>
    <p:sldId id="354" r:id="rId9"/>
    <p:sldId id="355" r:id="rId10"/>
    <p:sldId id="256" r:id="rId11"/>
    <p:sldId id="356" r:id="rId12"/>
    <p:sldId id="357" r:id="rId13"/>
    <p:sldId id="358" r:id="rId14"/>
    <p:sldId id="359" r:id="rId15"/>
    <p:sldId id="360" r:id="rId16"/>
    <p:sldId id="361" r:id="rId17"/>
    <p:sldId id="362" r:id="rId18"/>
    <p:sldId id="363" r:id="rId19"/>
    <p:sldId id="364" r:id="rId20"/>
    <p:sldId id="365" r:id="rId21"/>
    <p:sldId id="366" r:id="rId22"/>
    <p:sldId id="367" r:id="rId23"/>
    <p:sldId id="368" r:id="rId24"/>
    <p:sldId id="369" r:id="rId25"/>
    <p:sldId id="271" r:id="rId26"/>
    <p:sldId id="272" r:id="rId27"/>
    <p:sldId id="273" r:id="rId28"/>
    <p:sldId id="274" r:id="rId29"/>
    <p:sldId id="275" r:id="rId30"/>
    <p:sldId id="370" r:id="rId31"/>
    <p:sldId id="371" r:id="rId32"/>
    <p:sldId id="372" r:id="rId33"/>
    <p:sldId id="373" r:id="rId34"/>
    <p:sldId id="374" r:id="rId35"/>
    <p:sldId id="281" r:id="rId36"/>
    <p:sldId id="282" r:id="rId37"/>
    <p:sldId id="283" r:id="rId38"/>
    <p:sldId id="375" r:id="rId39"/>
    <p:sldId id="376" r:id="rId40"/>
    <p:sldId id="377" r:id="rId41"/>
    <p:sldId id="378" r:id="rId42"/>
    <p:sldId id="379" r:id="rId43"/>
    <p:sldId id="380" r:id="rId44"/>
    <p:sldId id="381" r:id="rId45"/>
    <p:sldId id="382" r:id="rId46"/>
    <p:sldId id="383" r:id="rId47"/>
    <p:sldId id="384" r:id="rId48"/>
    <p:sldId id="385" r:id="rId49"/>
    <p:sldId id="386" r:id="rId50"/>
    <p:sldId id="387" r:id="rId51"/>
    <p:sldId id="388" r:id="rId52"/>
    <p:sldId id="389" r:id="rId53"/>
    <p:sldId id="390" r:id="rId54"/>
    <p:sldId id="391" r:id="rId55"/>
    <p:sldId id="392" r:id="rId56"/>
    <p:sldId id="393" r:id="rId57"/>
    <p:sldId id="394" r:id="rId58"/>
    <p:sldId id="395" r:id="rId59"/>
    <p:sldId id="396" r:id="rId60"/>
    <p:sldId id="397" r:id="rId61"/>
    <p:sldId id="398" r:id="rId62"/>
    <p:sldId id="399" r:id="rId63"/>
    <p:sldId id="400" r:id="rId64"/>
    <p:sldId id="401" r:id="rId65"/>
    <p:sldId id="277" r:id="rId66"/>
    <p:sldId id="348" r:id="rId67"/>
    <p:sldId id="347" r:id="rId68"/>
    <p:sldId id="278" r:id="rId69"/>
    <p:sldId id="279" r:id="rId70"/>
    <p:sldId id="280" r:id="rId71"/>
    <p:sldId id="284" r:id="rId72"/>
    <p:sldId id="285" r:id="rId73"/>
    <p:sldId id="286" r:id="rId74"/>
    <p:sldId id="287" r:id="rId75"/>
    <p:sldId id="288" r:id="rId76"/>
    <p:sldId id="289" r:id="rId77"/>
    <p:sldId id="290" r:id="rId78"/>
    <p:sldId id="291" r:id="rId79"/>
    <p:sldId id="292" r:id="rId80"/>
    <p:sldId id="293" r:id="rId81"/>
    <p:sldId id="294" r:id="rId82"/>
    <p:sldId id="295" r:id="rId83"/>
    <p:sldId id="296" r:id="rId84"/>
    <p:sldId id="297" r:id="rId85"/>
    <p:sldId id="298" r:id="rId86"/>
    <p:sldId id="334" r:id="rId87"/>
    <p:sldId id="299" r:id="rId88"/>
    <p:sldId id="300" r:id="rId89"/>
    <p:sldId id="301" r:id="rId90"/>
    <p:sldId id="302" r:id="rId91"/>
    <p:sldId id="303" r:id="rId92"/>
    <p:sldId id="304" r:id="rId93"/>
    <p:sldId id="305" r:id="rId94"/>
    <p:sldId id="306" r:id="rId95"/>
    <p:sldId id="335" r:id="rId96"/>
    <p:sldId id="307" r:id="rId97"/>
    <p:sldId id="308" r:id="rId98"/>
    <p:sldId id="309" r:id="rId99"/>
    <p:sldId id="310" r:id="rId100"/>
    <p:sldId id="311" r:id="rId101"/>
    <p:sldId id="312" r:id="rId102"/>
    <p:sldId id="313" r:id="rId103"/>
    <p:sldId id="314" r:id="rId104"/>
    <p:sldId id="315" r:id="rId105"/>
    <p:sldId id="316" r:id="rId106"/>
    <p:sldId id="257" r:id="rId107"/>
    <p:sldId id="258" r:id="rId108"/>
    <p:sldId id="259" r:id="rId109"/>
    <p:sldId id="260" r:id="rId110"/>
    <p:sldId id="262" r:id="rId111"/>
    <p:sldId id="261" r:id="rId112"/>
    <p:sldId id="263" r:id="rId113"/>
    <p:sldId id="264" r:id="rId114"/>
    <p:sldId id="265" r:id="rId115"/>
    <p:sldId id="266" r:id="rId116"/>
    <p:sldId id="267" r:id="rId117"/>
    <p:sldId id="268" r:id="rId118"/>
    <p:sldId id="269" r:id="rId119"/>
    <p:sldId id="270" r:id="rId120"/>
    <p:sldId id="337" r:id="rId121"/>
    <p:sldId id="346" r:id="rId122"/>
    <p:sldId id="338" r:id="rId123"/>
    <p:sldId id="339" r:id="rId124"/>
    <p:sldId id="340" r:id="rId125"/>
    <p:sldId id="341" r:id="rId126"/>
    <p:sldId id="317" r:id="rId127"/>
    <p:sldId id="318" r:id="rId128"/>
    <p:sldId id="319" r:id="rId129"/>
    <p:sldId id="320" r:id="rId130"/>
    <p:sldId id="321" r:id="rId131"/>
    <p:sldId id="322" r:id="rId132"/>
    <p:sldId id="323" r:id="rId133"/>
    <p:sldId id="324" r:id="rId134"/>
    <p:sldId id="325" r:id="rId135"/>
    <p:sldId id="326" r:id="rId136"/>
    <p:sldId id="327" r:id="rId137"/>
    <p:sldId id="336" r:id="rId138"/>
    <p:sldId id="328" r:id="rId139"/>
    <p:sldId id="329" r:id="rId140"/>
    <p:sldId id="330" r:id="rId141"/>
    <p:sldId id="331" r:id="rId142"/>
    <p:sldId id="332" r:id="rId143"/>
    <p:sldId id="342" r:id="rId144"/>
    <p:sldId id="344" r:id="rId145"/>
    <p:sldId id="343" r:id="rId146"/>
    <p:sldId id="345" r:id="rId147"/>
    <p:sldId id="333" r:id="rId148"/>
  </p:sldIdLst>
  <p:sldSz cx="12192000" cy="6858000"/>
  <p:notesSz cx="6858000" cy="9144000"/>
  <p:photoAlbum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7" d="100"/>
          <a:sy n="97" d="100"/>
        </p:scale>
        <p:origin x="115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63" Type="http://schemas.openxmlformats.org/officeDocument/2006/relationships/slide" Target="slides/slide61.xml"/><Relationship Id="rId84" Type="http://schemas.openxmlformats.org/officeDocument/2006/relationships/slide" Target="slides/slide82.xml"/><Relationship Id="rId138" Type="http://schemas.openxmlformats.org/officeDocument/2006/relationships/slide" Target="slides/slide136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53" Type="http://schemas.openxmlformats.org/officeDocument/2006/relationships/slide" Target="slides/slide51.xml"/><Relationship Id="rId74" Type="http://schemas.openxmlformats.org/officeDocument/2006/relationships/slide" Target="slides/slide72.xml"/><Relationship Id="rId128" Type="http://schemas.openxmlformats.org/officeDocument/2006/relationships/slide" Target="slides/slide126.xml"/><Relationship Id="rId149" Type="http://schemas.openxmlformats.org/officeDocument/2006/relationships/presProps" Target="presProps.xml"/><Relationship Id="rId5" Type="http://schemas.openxmlformats.org/officeDocument/2006/relationships/slide" Target="slides/slide3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18" Type="http://schemas.openxmlformats.org/officeDocument/2006/relationships/slide" Target="slides/slide116.xml"/><Relationship Id="rId134" Type="http://schemas.openxmlformats.org/officeDocument/2006/relationships/slide" Target="slides/slide132.xml"/><Relationship Id="rId139" Type="http://schemas.openxmlformats.org/officeDocument/2006/relationships/slide" Target="slides/slide137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50" Type="http://schemas.openxmlformats.org/officeDocument/2006/relationships/viewProps" Target="viewProps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124" Type="http://schemas.openxmlformats.org/officeDocument/2006/relationships/slide" Target="slides/slide122.xml"/><Relationship Id="rId129" Type="http://schemas.openxmlformats.org/officeDocument/2006/relationships/slide" Target="slides/slide127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40" Type="http://schemas.openxmlformats.org/officeDocument/2006/relationships/slide" Target="slides/slide138.xml"/><Relationship Id="rId145" Type="http://schemas.openxmlformats.org/officeDocument/2006/relationships/slide" Target="slides/slide14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119" Type="http://schemas.openxmlformats.org/officeDocument/2006/relationships/slide" Target="slides/slide117.xml"/><Relationship Id="rId44" Type="http://schemas.openxmlformats.org/officeDocument/2006/relationships/slide" Target="slides/slide42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130" Type="http://schemas.openxmlformats.org/officeDocument/2006/relationships/slide" Target="slides/slide128.xml"/><Relationship Id="rId135" Type="http://schemas.openxmlformats.org/officeDocument/2006/relationships/slide" Target="slides/slide133.xml"/><Relationship Id="rId151" Type="http://schemas.openxmlformats.org/officeDocument/2006/relationships/theme" Target="theme/theme1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slide" Target="slides/slide118.xml"/><Relationship Id="rId125" Type="http://schemas.openxmlformats.org/officeDocument/2006/relationships/slide" Target="slides/slide123.xml"/><Relationship Id="rId141" Type="http://schemas.openxmlformats.org/officeDocument/2006/relationships/slide" Target="slides/slide139.xml"/><Relationship Id="rId146" Type="http://schemas.openxmlformats.org/officeDocument/2006/relationships/slide" Target="slides/slide14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131" Type="http://schemas.openxmlformats.org/officeDocument/2006/relationships/slide" Target="slides/slide129.xml"/><Relationship Id="rId136" Type="http://schemas.openxmlformats.org/officeDocument/2006/relationships/slide" Target="slides/slide134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52" Type="http://schemas.openxmlformats.org/officeDocument/2006/relationships/tableStyles" Target="tableStyle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147" Type="http://schemas.openxmlformats.org/officeDocument/2006/relationships/slide" Target="slides/slide14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142" Type="http://schemas.openxmlformats.org/officeDocument/2006/relationships/slide" Target="slides/slide140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137" Type="http://schemas.openxmlformats.org/officeDocument/2006/relationships/slide" Target="slides/slide13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slide" Target="slides/slide130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27" Type="http://schemas.openxmlformats.org/officeDocument/2006/relationships/slide" Target="slides/slide12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143" Type="http://schemas.openxmlformats.org/officeDocument/2006/relationships/slide" Target="slides/slide141.xml"/><Relationship Id="rId148" Type="http://schemas.openxmlformats.org/officeDocument/2006/relationships/slide" Target="slides/slide146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26" Type="http://schemas.openxmlformats.org/officeDocument/2006/relationships/slide" Target="slides/slide24.xml"/><Relationship Id="rId47" Type="http://schemas.openxmlformats.org/officeDocument/2006/relationships/slide" Target="slides/slide45.xml"/><Relationship Id="rId68" Type="http://schemas.openxmlformats.org/officeDocument/2006/relationships/slide" Target="slides/slide66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slide" Target="slides/slide131.xml"/><Relationship Id="rId16" Type="http://schemas.openxmlformats.org/officeDocument/2006/relationships/slide" Target="slides/slide14.xml"/><Relationship Id="rId37" Type="http://schemas.openxmlformats.org/officeDocument/2006/relationships/slide" Target="slides/slide35.xml"/><Relationship Id="rId58" Type="http://schemas.openxmlformats.org/officeDocument/2006/relationships/slide" Target="slides/slide56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44" Type="http://schemas.openxmlformats.org/officeDocument/2006/relationships/slide" Target="slides/slide142.xml"/><Relationship Id="rId90" Type="http://schemas.openxmlformats.org/officeDocument/2006/relationships/slide" Target="slides/slide8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7E1C8F-B75B-7E14-F172-F44D7BFF10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7A4B51-8A69-CB83-193E-C4000EC0C0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930280-CC1E-E88C-CC9F-6D5F088D5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A6159-B647-4911-9AC8-F136112E6869}" type="datetimeFigureOut">
              <a:rPr lang="en-IN" smtClean="0"/>
              <a:t>09-01-2024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45CBB2-5EEC-E7BF-8509-4497B0CB5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E1ABC8-18C8-279E-BE54-62F6782BA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164DD-16C4-400A-9DEE-B5372D20FDA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723632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586E10-62CE-E20A-08DA-A0D317A34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B5E5966-52CE-FCBE-EBDC-0D312B124E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2E5510-2A5E-EEE1-0245-68302F31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A6159-B647-4911-9AC8-F136112E6869}" type="datetimeFigureOut">
              <a:rPr lang="en-IN" smtClean="0"/>
              <a:t>09-01-2024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571EA4-8D34-01D1-FF09-C640C1C868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35CAE9-FB25-A807-29F2-B2235ECFF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164DD-16C4-400A-9DEE-B5372D20FDA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439554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EE9AC63-773A-1FE6-0BDA-05F1C386878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813DBE2-C46B-F07F-BBCE-B22BCA3B36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1CBBBC-ED76-3E3C-155E-7F1A41C4ED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A6159-B647-4911-9AC8-F136112E6869}" type="datetimeFigureOut">
              <a:rPr lang="en-IN" smtClean="0"/>
              <a:t>09-01-2024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660695-56E0-B680-C138-EF80D496F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730697-230B-7E7D-4D9E-35C58140D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164DD-16C4-400A-9DEE-B5372D20FDA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925128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1/9/2024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671631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200" b="1" i="1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1/9/2024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599094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1/9/2024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2574134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1/9/2024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98354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1/9/2024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616401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71C256-48D6-CDDE-4605-B51FB8D69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19E563-1772-27B3-BE05-0603FDED51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2EC102-8C2D-462A-74B6-D7453BCD27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A6159-B647-4911-9AC8-F136112E6869}" type="datetimeFigureOut">
              <a:rPr lang="en-IN" smtClean="0"/>
              <a:t>09-01-2024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D63AA8-66D4-B1CF-6621-A4DD930BA0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894C4C-6CD9-3E9B-CDBF-8E779C19DA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164DD-16C4-400A-9DEE-B5372D20FDA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279236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CC6651-45A9-5487-62A1-8A576D101F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C58EF6-9667-F599-5758-F06CDB5C54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FF8443-70F0-2860-B9F8-7AD1FE46F4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A6159-B647-4911-9AC8-F136112E6869}" type="datetimeFigureOut">
              <a:rPr lang="en-IN" smtClean="0"/>
              <a:t>09-01-2024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BA4BB1-9F3E-DCA1-16F6-846E5DD6F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1729AE-6689-8C18-846C-0B5D6906EE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164DD-16C4-400A-9DEE-B5372D20FDA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92243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74F518-8E3D-10A5-EDC3-BBA640FD9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216006-390E-A302-BE8E-D7A19E3B6F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59E55C-52DC-F89D-8183-D5A8007399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7CE6BC-9BF0-8054-8FD7-C97A8304F8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A6159-B647-4911-9AC8-F136112E6869}" type="datetimeFigureOut">
              <a:rPr lang="en-IN" smtClean="0"/>
              <a:t>09-01-2024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377297-5CF3-ABA3-5E18-7402DBEDF0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F7C77F-F49C-8351-454B-1EBD58419D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164DD-16C4-400A-9DEE-B5372D20FDA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913733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C61188-9881-EAE4-A541-1294EBCCE4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2083EB-31A5-9912-51F4-CA8BF0943F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9B76E4-5C10-B63A-4509-CDE039E95D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02E4E6-A6D7-00B7-2426-D469B7EE17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88F3AB2-49A0-48BF-6867-0EA5793B89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13FDA26-4353-1DBF-D0DE-B7561AED8D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A6159-B647-4911-9AC8-F136112E6869}" type="datetimeFigureOut">
              <a:rPr lang="en-IN" smtClean="0"/>
              <a:t>09-01-2024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590DE38-9F1D-2468-293D-0CAB684924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289F057-7B6F-C96C-EB42-87225A0E2D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164DD-16C4-400A-9DEE-B5372D20FDA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463655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DE07C-3E3A-9B88-BFAD-F5E37812E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E6156A8-C1C9-4233-72D1-4BE3DCC87A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A6159-B647-4911-9AC8-F136112E6869}" type="datetimeFigureOut">
              <a:rPr lang="en-IN" smtClean="0"/>
              <a:t>09-01-2024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6BF484-26B3-19FA-0DA7-D7A78E59B3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733026-7265-BD7F-4D5A-A5B1D6ADF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164DD-16C4-400A-9DEE-B5372D20FDA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217541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05744BE-3468-FF71-6AE8-6EFEF74F24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A6159-B647-4911-9AC8-F136112E6869}" type="datetimeFigureOut">
              <a:rPr lang="en-IN" smtClean="0"/>
              <a:t>09-01-2024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096B62-D035-3680-7FA3-4F9F10F176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178AE2-E5E1-A997-C060-F105D3A5D2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164DD-16C4-400A-9DEE-B5372D20FDA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05432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E3B4B-95B8-D1C0-081D-93992D81B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D41C7D-77B6-B2C9-EB3C-3EC2E33A26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F24BA8-2C82-6DA1-6E86-11D51741F7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529830-5270-C949-8BF9-EBC8A6FCD6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A6159-B647-4911-9AC8-F136112E6869}" type="datetimeFigureOut">
              <a:rPr lang="en-IN" smtClean="0"/>
              <a:t>09-01-2024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D534BB-8C6D-A5D7-0718-132521C532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511D07-C0CF-50D6-8A41-29F05BC7B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164DD-16C4-400A-9DEE-B5372D20FDA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018637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E9162E-9787-421B-8973-97F32B63C8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CADAAC6-CC43-F928-22EC-7717DC972FA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C3F6CD-DD1F-1C7B-66FF-A2125E368F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45727E-0FF0-1326-235C-D6EA2183EF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A6159-B647-4911-9AC8-F136112E6869}" type="datetimeFigureOut">
              <a:rPr lang="en-IN" smtClean="0"/>
              <a:t>09-01-2024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32756B-BE09-39F3-05AD-6FF152FFA1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E8EAC4-E2BC-2139-F7B5-692FB711A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164DD-16C4-400A-9DEE-B5372D20FDA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288004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g"/><Relationship Id="rId3" Type="http://schemas.openxmlformats.org/officeDocument/2006/relationships/slideLayout" Target="../slideLayouts/slideLayout14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10" Type="http://schemas.openxmlformats.org/officeDocument/2006/relationships/image" Target="../media/image4.png"/><Relationship Id="rId4" Type="http://schemas.openxmlformats.org/officeDocument/2006/relationships/slideLayout" Target="../slideLayouts/slideLayout15.xml"/><Relationship Id="rId9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018EC26-256C-DEE1-991E-DA5D4533CF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009919-F6BE-EA00-7F58-E1916F6A44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C0934B-4B37-4791-0660-C419F4927A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0A6159-B647-4911-9AC8-F136112E6869}" type="datetimeFigureOut">
              <a:rPr lang="en-IN" smtClean="0"/>
              <a:t>09-01-2024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1082C9-171C-433B-37F5-05A8915305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D1D788-2C84-B57B-422E-81E7159332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2164DD-16C4-400A-9DEE-B5372D20FDA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790179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0" y="6118862"/>
            <a:ext cx="12192000" cy="732269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0" y="469391"/>
            <a:ext cx="12192000" cy="5646420"/>
          </a:xfrm>
          <a:prstGeom prst="rect">
            <a:avLst/>
          </a:prstGeom>
        </p:spPr>
      </p:pic>
      <p:sp>
        <p:nvSpPr>
          <p:cNvPr id="19" name="bg object 19"/>
          <p:cNvSpPr/>
          <p:nvPr/>
        </p:nvSpPr>
        <p:spPr>
          <a:xfrm>
            <a:off x="0" y="6115811"/>
            <a:ext cx="12192000" cy="12700"/>
          </a:xfrm>
          <a:custGeom>
            <a:avLst/>
            <a:gdLst/>
            <a:ahLst/>
            <a:cxnLst/>
            <a:rect l="l" t="t" r="r" b="b"/>
            <a:pathLst>
              <a:path w="12192000" h="12700">
                <a:moveTo>
                  <a:pt x="0" y="12191"/>
                </a:moveTo>
                <a:lnTo>
                  <a:pt x="12192000" y="12191"/>
                </a:lnTo>
                <a:lnTo>
                  <a:pt x="12192000" y="0"/>
                </a:lnTo>
                <a:lnTo>
                  <a:pt x="0" y="0"/>
                </a:lnTo>
                <a:lnTo>
                  <a:pt x="0" y="121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0" name="bg object 20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137818" y="643127"/>
            <a:ext cx="9597263" cy="155448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209243" y="925830"/>
            <a:ext cx="5181600" cy="5137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209243" y="1386332"/>
            <a:ext cx="9671685" cy="458660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1" i="1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1/9/2024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82592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g"/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g"/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g"/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g"/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1B2D1-0414-B079-6E81-D2732D21348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SQL</a:t>
            </a:r>
            <a:br>
              <a:rPr lang="en-IN" dirty="0"/>
            </a:br>
            <a:r>
              <a:rPr lang="en-IN" dirty="0"/>
              <a:t>Day 2</a:t>
            </a:r>
          </a:p>
        </p:txBody>
      </p:sp>
    </p:spTree>
    <p:extLst>
      <p:ext uri="{BB962C8B-B14F-4D97-AF65-F5344CB8AC3E}">
        <p14:creationId xmlns:p14="http://schemas.microsoft.com/office/powerpoint/2010/main" val="32269073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09243" y="2086101"/>
            <a:ext cx="4485005" cy="62230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marR="0" lvl="0" indent="-229235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>
                <a:srgbClr val="415487"/>
              </a:buClr>
              <a:buSzTx/>
              <a:buFontTx/>
              <a:buChar char="•"/>
              <a:tabLst>
                <a:tab pos="240665" algn="l"/>
                <a:tab pos="241935" algn="l"/>
              </a:tabLst>
              <a:defRPr/>
            </a:pPr>
            <a:r>
              <a:rPr kumimoji="0" sz="14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What</a:t>
            </a:r>
            <a:r>
              <a:rPr kumimoji="0" sz="14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is</a:t>
            </a:r>
            <a:r>
              <a:rPr kumimoji="0" sz="1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SQL</a:t>
            </a:r>
            <a:r>
              <a:rPr kumimoji="0" sz="14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statement.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241300" marR="0" lvl="0" indent="-229235" algn="l" defTabSz="914400" rtl="0" eaLnBrk="1" fontAlgn="auto" latinLnBrk="0" hangingPunct="1">
              <a:lnSpc>
                <a:spcPct val="100000"/>
              </a:lnSpc>
              <a:spcBef>
                <a:spcPts val="1330"/>
              </a:spcBef>
              <a:spcAft>
                <a:spcPts val="0"/>
              </a:spcAft>
              <a:buClr>
                <a:srgbClr val="415487"/>
              </a:buClr>
              <a:buSzTx/>
              <a:buFontTx/>
              <a:buChar char="•"/>
              <a:tabLst>
                <a:tab pos="240665" algn="l"/>
                <a:tab pos="241935" algn="l"/>
              </a:tabLst>
              <a:defRPr/>
            </a:pPr>
            <a:r>
              <a:rPr kumimoji="0" sz="1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Types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of</a:t>
            </a:r>
            <a:r>
              <a:rPr kumimoji="0" sz="1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SQL</a:t>
            </a:r>
            <a:r>
              <a:rPr kumimoji="0" sz="14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statements</a:t>
            </a:r>
            <a:r>
              <a:rPr kumimoji="0" sz="14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and</a:t>
            </a:r>
            <a:r>
              <a:rPr kumimoji="0" sz="1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their</a:t>
            </a:r>
            <a:r>
              <a:rPr kumimoji="0" sz="1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use</a:t>
            </a:r>
            <a:r>
              <a:rPr kumimoji="0" sz="1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with</a:t>
            </a:r>
            <a:r>
              <a:rPr kumimoji="0" sz="14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examples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2 chapter2 (2)_page-0019">
            <a:extLst>
              <a:ext uri="{FF2B5EF4-FFF2-40B4-BE49-F238E27FC236}">
                <a16:creationId xmlns:a16="http://schemas.microsoft.com/office/drawing/2014/main" id="{F62070E5-B380-7517-533E-1A6A1E9E806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5763"/>
            <a:ext cx="12192000" cy="608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328901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2 chapter2 (2)_page-0020">
            <a:extLst>
              <a:ext uri="{FF2B5EF4-FFF2-40B4-BE49-F238E27FC236}">
                <a16:creationId xmlns:a16="http://schemas.microsoft.com/office/drawing/2014/main" id="{EDA1167E-0ECF-09DC-ACCE-FBBCD946395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8138"/>
            <a:ext cx="12192000" cy="618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93780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2 chapter2 (2)_page-0021">
            <a:extLst>
              <a:ext uri="{FF2B5EF4-FFF2-40B4-BE49-F238E27FC236}">
                <a16:creationId xmlns:a16="http://schemas.microsoft.com/office/drawing/2014/main" id="{49646DB0-8432-FD55-F04F-BC7D1F795B0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4488"/>
            <a:ext cx="12192000" cy="6167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6534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2 chapter2 (2)_page-0022">
            <a:extLst>
              <a:ext uri="{FF2B5EF4-FFF2-40B4-BE49-F238E27FC236}">
                <a16:creationId xmlns:a16="http://schemas.microsoft.com/office/drawing/2014/main" id="{3EDC6F08-0F54-EDEB-C685-A5C98202388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8775"/>
            <a:ext cx="12192000" cy="6138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45664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2 chapter2 (2)_page-0023">
            <a:extLst>
              <a:ext uri="{FF2B5EF4-FFF2-40B4-BE49-F238E27FC236}">
                <a16:creationId xmlns:a16="http://schemas.microsoft.com/office/drawing/2014/main" id="{C98FA1EB-A8FC-B97D-5491-581603828B0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8775"/>
            <a:ext cx="12192000" cy="6138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213613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2023-09-12 123117">
            <a:extLst>
              <a:ext uri="{FF2B5EF4-FFF2-40B4-BE49-F238E27FC236}">
                <a16:creationId xmlns:a16="http://schemas.microsoft.com/office/drawing/2014/main" id="{4B306A91-6714-B1F3-22C7-BE33989A13F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6738"/>
            <a:ext cx="12192000" cy="572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0936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2023-09-12 123210">
            <a:extLst>
              <a:ext uri="{FF2B5EF4-FFF2-40B4-BE49-F238E27FC236}">
                <a16:creationId xmlns:a16="http://schemas.microsoft.com/office/drawing/2014/main" id="{E52FDADD-2B53-1804-5188-EC63F032686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588" y="0"/>
            <a:ext cx="11172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80665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2023-09-12 123220">
            <a:extLst>
              <a:ext uri="{FF2B5EF4-FFF2-40B4-BE49-F238E27FC236}">
                <a16:creationId xmlns:a16="http://schemas.microsoft.com/office/drawing/2014/main" id="{8AF290C4-E77B-D6D2-AF03-BEBAF9DD698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3688"/>
            <a:ext cx="12192000" cy="627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926563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2023-09-12 123234">
            <a:extLst>
              <a:ext uri="{FF2B5EF4-FFF2-40B4-BE49-F238E27FC236}">
                <a16:creationId xmlns:a16="http://schemas.microsoft.com/office/drawing/2014/main" id="{69F53901-A501-E2DB-7F3B-615EDD4EEB0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100" y="0"/>
            <a:ext cx="11607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69458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2023-09-12 123325">
            <a:extLst>
              <a:ext uri="{FF2B5EF4-FFF2-40B4-BE49-F238E27FC236}">
                <a16:creationId xmlns:a16="http://schemas.microsoft.com/office/drawing/2014/main" id="{54DDDA23-EEAF-0D11-0D9A-F340F5B2FC3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60488"/>
            <a:ext cx="12192000" cy="413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0099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07414" y="2384501"/>
            <a:ext cx="8521065" cy="1184275"/>
          </a:xfrm>
          <a:prstGeom prst="rect">
            <a:avLst/>
          </a:prstGeom>
        </p:spPr>
        <p:txBody>
          <a:bodyPr vert="horz" wrap="square" lIns="0" tIns="81280" rIns="0" bIns="0" rtlCol="0">
            <a:spAutoFit/>
          </a:bodyPr>
          <a:lstStyle/>
          <a:p>
            <a:pPr marL="12700" marR="5080">
              <a:lnSpc>
                <a:spcPts val="4320"/>
              </a:lnSpc>
              <a:spcBef>
                <a:spcPts val="640"/>
              </a:spcBef>
            </a:pPr>
            <a:r>
              <a:rPr sz="4000" spc="-509" dirty="0">
                <a:latin typeface="Verdana"/>
                <a:cs typeface="Verdana"/>
              </a:rPr>
              <a:t>What</a:t>
            </a:r>
            <a:r>
              <a:rPr sz="4000" spc="-240" dirty="0">
                <a:latin typeface="Verdana"/>
                <a:cs typeface="Verdana"/>
              </a:rPr>
              <a:t> </a:t>
            </a:r>
            <a:r>
              <a:rPr sz="4000" spc="-515" dirty="0">
                <a:latin typeface="Verdana"/>
                <a:cs typeface="Verdana"/>
              </a:rPr>
              <a:t>is</a:t>
            </a:r>
            <a:r>
              <a:rPr sz="4000" spc="-250" dirty="0">
                <a:latin typeface="Verdana"/>
                <a:cs typeface="Verdana"/>
              </a:rPr>
              <a:t> </a:t>
            </a:r>
            <a:r>
              <a:rPr sz="4000" spc="-35" dirty="0">
                <a:latin typeface="Verdana"/>
                <a:cs typeface="Verdana"/>
              </a:rPr>
              <a:t>a</a:t>
            </a:r>
            <a:r>
              <a:rPr sz="4000" spc="-250" dirty="0">
                <a:latin typeface="Verdana"/>
                <a:cs typeface="Verdana"/>
              </a:rPr>
              <a:t> </a:t>
            </a:r>
            <a:r>
              <a:rPr sz="4000" spc="-575" dirty="0">
                <a:latin typeface="Verdana"/>
                <a:cs typeface="Verdana"/>
              </a:rPr>
              <a:t>SQ</a:t>
            </a:r>
            <a:r>
              <a:rPr sz="4000" spc="-465" dirty="0">
                <a:latin typeface="Verdana"/>
                <a:cs typeface="Verdana"/>
              </a:rPr>
              <a:t>L</a:t>
            </a:r>
            <a:r>
              <a:rPr sz="4000" spc="-240" dirty="0">
                <a:latin typeface="Verdana"/>
                <a:cs typeface="Verdana"/>
              </a:rPr>
              <a:t> </a:t>
            </a:r>
            <a:r>
              <a:rPr sz="4000" spc="-445" dirty="0">
                <a:latin typeface="Verdana"/>
                <a:cs typeface="Verdana"/>
              </a:rPr>
              <a:t>Statemen</a:t>
            </a:r>
            <a:r>
              <a:rPr sz="4000" spc="-295" dirty="0">
                <a:latin typeface="Verdana"/>
                <a:cs typeface="Verdana"/>
              </a:rPr>
              <a:t>t</a:t>
            </a:r>
            <a:r>
              <a:rPr sz="4000" spc="-235" dirty="0">
                <a:latin typeface="Verdana"/>
                <a:cs typeface="Verdana"/>
              </a:rPr>
              <a:t> </a:t>
            </a:r>
            <a:r>
              <a:rPr sz="4000" spc="-220" dirty="0">
                <a:latin typeface="Verdana"/>
                <a:cs typeface="Verdana"/>
              </a:rPr>
              <a:t>and</a:t>
            </a:r>
            <a:r>
              <a:rPr sz="4000" spc="-250" dirty="0">
                <a:latin typeface="Verdana"/>
                <a:cs typeface="Verdana"/>
              </a:rPr>
              <a:t> </a:t>
            </a:r>
            <a:r>
              <a:rPr sz="4000" spc="-315" dirty="0">
                <a:latin typeface="Verdana"/>
                <a:cs typeface="Verdana"/>
              </a:rPr>
              <a:t>types  </a:t>
            </a:r>
            <a:r>
              <a:rPr sz="4000" spc="-480" dirty="0">
                <a:latin typeface="Verdana"/>
                <a:cs typeface="Verdana"/>
              </a:rPr>
              <a:t>o</a:t>
            </a:r>
            <a:r>
              <a:rPr sz="4000" spc="-290" dirty="0">
                <a:latin typeface="Verdana"/>
                <a:cs typeface="Verdana"/>
              </a:rPr>
              <a:t>f</a:t>
            </a:r>
            <a:r>
              <a:rPr sz="4000" spc="-240" dirty="0">
                <a:latin typeface="Verdana"/>
                <a:cs typeface="Verdana"/>
              </a:rPr>
              <a:t> </a:t>
            </a:r>
            <a:r>
              <a:rPr sz="4000" spc="-575" dirty="0">
                <a:latin typeface="Verdana"/>
                <a:cs typeface="Verdana"/>
              </a:rPr>
              <a:t>SQ</a:t>
            </a:r>
            <a:r>
              <a:rPr sz="4000" spc="-465" dirty="0">
                <a:latin typeface="Verdana"/>
                <a:cs typeface="Verdana"/>
              </a:rPr>
              <a:t>L</a:t>
            </a:r>
            <a:r>
              <a:rPr sz="4000" spc="-240" dirty="0">
                <a:latin typeface="Verdana"/>
                <a:cs typeface="Verdana"/>
              </a:rPr>
              <a:t> </a:t>
            </a:r>
            <a:r>
              <a:rPr sz="4000" spc="-430" dirty="0">
                <a:latin typeface="Verdana"/>
                <a:cs typeface="Verdana"/>
              </a:rPr>
              <a:t>statements</a:t>
            </a:r>
            <a:endParaRPr sz="40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2023-09-12 123301">
            <a:extLst>
              <a:ext uri="{FF2B5EF4-FFF2-40B4-BE49-F238E27FC236}">
                <a16:creationId xmlns:a16="http://schemas.microsoft.com/office/drawing/2014/main" id="{CA9F4810-7401-DA67-321D-1934A4F5888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5025"/>
            <a:ext cx="12192000" cy="5186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366992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2023-09-12 123356">
            <a:extLst>
              <a:ext uri="{FF2B5EF4-FFF2-40B4-BE49-F238E27FC236}">
                <a16:creationId xmlns:a16="http://schemas.microsoft.com/office/drawing/2014/main" id="{FA68FCF6-3BA7-F504-A595-82193EA114E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8925" y="0"/>
            <a:ext cx="90741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346762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2023-09-12 123520">
            <a:extLst>
              <a:ext uri="{FF2B5EF4-FFF2-40B4-BE49-F238E27FC236}">
                <a16:creationId xmlns:a16="http://schemas.microsoft.com/office/drawing/2014/main" id="{B8DCD7E4-7E99-27D6-5C4E-8FE0A89180A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1525" y="0"/>
            <a:ext cx="8108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739881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2023-09-12 123601">
            <a:extLst>
              <a:ext uri="{FF2B5EF4-FFF2-40B4-BE49-F238E27FC236}">
                <a16:creationId xmlns:a16="http://schemas.microsoft.com/office/drawing/2014/main" id="{463F3482-DF11-4CAA-CE84-02842A7467E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58900"/>
            <a:ext cx="12192000" cy="4138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906125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2023-09-12 123625">
            <a:extLst>
              <a:ext uri="{FF2B5EF4-FFF2-40B4-BE49-F238E27FC236}">
                <a16:creationId xmlns:a16="http://schemas.microsoft.com/office/drawing/2014/main" id="{A7F86B01-3AE8-F62A-9F3A-0789C1DD68A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1313"/>
            <a:ext cx="12192000" cy="6173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53930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2023-09-12 123654">
            <a:extLst>
              <a:ext uri="{FF2B5EF4-FFF2-40B4-BE49-F238E27FC236}">
                <a16:creationId xmlns:a16="http://schemas.microsoft.com/office/drawing/2014/main" id="{EF780801-32F7-9BBC-D07B-B83498D1F44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7938"/>
            <a:ext cx="12192000" cy="430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406876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2023-09-12 123702">
            <a:extLst>
              <a:ext uri="{FF2B5EF4-FFF2-40B4-BE49-F238E27FC236}">
                <a16:creationId xmlns:a16="http://schemas.microsoft.com/office/drawing/2014/main" id="{488D6B4D-B024-8E52-4DC5-F50044BFC7B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35013"/>
            <a:ext cx="12192000" cy="538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276874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2023-09-12 123716">
            <a:extLst>
              <a:ext uri="{FF2B5EF4-FFF2-40B4-BE49-F238E27FC236}">
                <a16:creationId xmlns:a16="http://schemas.microsoft.com/office/drawing/2014/main" id="{A8FE590D-40B7-1BB6-3610-0F47A607866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013" y="0"/>
            <a:ext cx="91979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522638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2023-09-12 123829">
            <a:extLst>
              <a:ext uri="{FF2B5EF4-FFF2-40B4-BE49-F238E27FC236}">
                <a16:creationId xmlns:a16="http://schemas.microsoft.com/office/drawing/2014/main" id="{94C89DEC-BD12-7AAA-5B70-93C7B7FADB1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6300" y="0"/>
            <a:ext cx="78994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115198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D69A49B-F37C-6C5B-0487-B51704879FCC}"/>
              </a:ext>
            </a:extLst>
          </p:cNvPr>
          <p:cNvSpPr txBox="1"/>
          <p:nvPr/>
        </p:nvSpPr>
        <p:spPr>
          <a:xfrm>
            <a:off x="1526222" y="219020"/>
            <a:ext cx="7420829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dirty="0"/>
              <a:t>Case study 1</a:t>
            </a:r>
          </a:p>
          <a:p>
            <a:endParaRPr lang="en-IN" sz="2800" dirty="0"/>
          </a:p>
          <a:p>
            <a:r>
              <a:rPr lang="en-IN" sz="2800" dirty="0"/>
              <a:t>CREATE TABLE Employees (</a:t>
            </a:r>
          </a:p>
          <a:p>
            <a:r>
              <a:rPr lang="en-IN" sz="2800" dirty="0"/>
              <a:t>  </a:t>
            </a:r>
            <a:r>
              <a:rPr lang="en-IN" sz="2800" dirty="0" err="1"/>
              <a:t>emp_id</a:t>
            </a:r>
            <a:r>
              <a:rPr lang="en-IN" sz="2800" dirty="0"/>
              <a:t>        INTEGER PRIMARY KEY,</a:t>
            </a:r>
          </a:p>
          <a:p>
            <a:r>
              <a:rPr lang="en-IN" sz="2800" dirty="0"/>
              <a:t>  </a:t>
            </a:r>
            <a:r>
              <a:rPr lang="en-IN" sz="2800" dirty="0" err="1"/>
              <a:t>first_name</a:t>
            </a:r>
            <a:r>
              <a:rPr lang="en-IN" sz="2800" dirty="0"/>
              <a:t>    VARCHAR(50),</a:t>
            </a:r>
          </a:p>
          <a:p>
            <a:r>
              <a:rPr lang="en-IN" sz="2800" dirty="0"/>
              <a:t>  </a:t>
            </a:r>
            <a:r>
              <a:rPr lang="en-IN" sz="2800" dirty="0" err="1"/>
              <a:t>last_name</a:t>
            </a:r>
            <a:r>
              <a:rPr lang="en-IN" sz="2800" dirty="0"/>
              <a:t>     VARCHAR(50),</a:t>
            </a:r>
          </a:p>
          <a:p>
            <a:r>
              <a:rPr lang="en-IN" sz="2800" dirty="0"/>
              <a:t>  department    VARCHAR(50),</a:t>
            </a:r>
          </a:p>
          <a:p>
            <a:r>
              <a:rPr lang="en-IN" sz="2800" dirty="0"/>
              <a:t>  position      VARCHAR(50),</a:t>
            </a:r>
          </a:p>
          <a:p>
            <a:r>
              <a:rPr lang="en-IN" sz="2800" dirty="0"/>
              <a:t>  </a:t>
            </a:r>
            <a:r>
              <a:rPr lang="en-IN" sz="2800" dirty="0" err="1"/>
              <a:t>hire_date</a:t>
            </a:r>
            <a:r>
              <a:rPr lang="en-IN" sz="2800" dirty="0"/>
              <a:t>     DATE,</a:t>
            </a:r>
          </a:p>
          <a:p>
            <a:r>
              <a:rPr lang="en-IN" sz="2800" dirty="0"/>
              <a:t>  salary        DECIMAL(10, 2),</a:t>
            </a:r>
          </a:p>
          <a:p>
            <a:r>
              <a:rPr lang="en-IN" sz="2800" dirty="0"/>
              <a:t>  </a:t>
            </a:r>
            <a:r>
              <a:rPr lang="en-IN" sz="2800" dirty="0" err="1"/>
              <a:t>years_of_exp</a:t>
            </a:r>
            <a:r>
              <a:rPr lang="en-IN" sz="2800" dirty="0"/>
              <a:t>  INTEGER</a:t>
            </a:r>
          </a:p>
          <a:p>
            <a:r>
              <a:rPr lang="en-IN" sz="2800" dirty="0"/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2579490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09243" y="1581657"/>
            <a:ext cx="7759700" cy="342900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marR="0" lvl="0" indent="-229235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>
                <a:srgbClr val="415487"/>
              </a:buClr>
              <a:buSzTx/>
              <a:buFontTx/>
              <a:buChar char="•"/>
              <a:tabLst>
                <a:tab pos="240665" algn="l"/>
                <a:tab pos="241935" algn="l"/>
              </a:tabLst>
              <a:defRPr/>
            </a:pP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SQL</a:t>
            </a:r>
            <a:r>
              <a:rPr kumimoji="0" sz="14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(pronounced</a:t>
            </a:r>
            <a:r>
              <a:rPr kumimoji="0" sz="14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"ess-que-el")</a:t>
            </a:r>
            <a:r>
              <a:rPr kumimoji="0" sz="14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stands</a:t>
            </a:r>
            <a:r>
              <a:rPr kumimoji="0" sz="14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for</a:t>
            </a:r>
            <a:r>
              <a:rPr kumimoji="0" sz="14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Structured</a:t>
            </a:r>
            <a:r>
              <a:rPr kumimoji="0" sz="14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Query</a:t>
            </a:r>
            <a:r>
              <a:rPr kumimoji="0" sz="1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Language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241300" marR="0" lvl="0" indent="-229235" algn="l" defTabSz="914400" rtl="0" eaLnBrk="1" fontAlgn="auto" latinLnBrk="0" hangingPunct="1">
              <a:lnSpc>
                <a:spcPct val="100000"/>
              </a:lnSpc>
              <a:spcBef>
                <a:spcPts val="1165"/>
              </a:spcBef>
              <a:spcAft>
                <a:spcPts val="0"/>
              </a:spcAft>
              <a:buClr>
                <a:srgbClr val="415487"/>
              </a:buClr>
              <a:buSzTx/>
              <a:buFontTx/>
              <a:buChar char="•"/>
              <a:tabLst>
                <a:tab pos="240665" algn="l"/>
                <a:tab pos="241935" algn="l"/>
              </a:tabLst>
              <a:defRPr/>
            </a:pP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SQL</a:t>
            </a:r>
            <a:r>
              <a:rPr kumimoji="0" sz="14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is</a:t>
            </a:r>
            <a:r>
              <a:rPr kumimoji="0" sz="1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used</a:t>
            </a:r>
            <a:r>
              <a:rPr kumimoji="0" sz="14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to</a:t>
            </a:r>
            <a:r>
              <a:rPr kumimoji="0" sz="1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communicate</a:t>
            </a:r>
            <a:r>
              <a:rPr kumimoji="0" sz="14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with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a</a:t>
            </a:r>
            <a:r>
              <a:rPr kumimoji="0" sz="1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database.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241300" marR="493395" lvl="0" indent="-229235" algn="l" defTabSz="914400" rtl="0" eaLnBrk="1" fontAlgn="auto" latinLnBrk="0" hangingPunct="1">
              <a:lnSpc>
                <a:spcPct val="110000"/>
              </a:lnSpc>
              <a:spcBef>
                <a:spcPts val="994"/>
              </a:spcBef>
              <a:spcAft>
                <a:spcPts val="0"/>
              </a:spcAft>
              <a:buClr>
                <a:srgbClr val="415487"/>
              </a:buClr>
              <a:buSzTx/>
              <a:buFontTx/>
              <a:buChar char="•"/>
              <a:tabLst>
                <a:tab pos="240665" algn="l"/>
                <a:tab pos="241935" algn="l"/>
              </a:tabLst>
              <a:defRPr/>
            </a:pP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According</a:t>
            </a:r>
            <a:r>
              <a:rPr kumimoji="0" sz="14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to</a:t>
            </a:r>
            <a:r>
              <a:rPr kumimoji="0" sz="14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ANSI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(American</a:t>
            </a:r>
            <a:r>
              <a:rPr kumimoji="0" sz="14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National</a:t>
            </a:r>
            <a:r>
              <a:rPr kumimoji="0" sz="1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Standards</a:t>
            </a:r>
            <a:r>
              <a:rPr kumimoji="0" sz="14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Institute),</a:t>
            </a:r>
            <a:r>
              <a:rPr kumimoji="0" sz="14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it</a:t>
            </a:r>
            <a:r>
              <a:rPr kumimoji="0" sz="1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is the</a:t>
            </a:r>
            <a:r>
              <a:rPr kumimoji="0" sz="1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standard</a:t>
            </a:r>
            <a:r>
              <a:rPr kumimoji="0" sz="14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language</a:t>
            </a:r>
            <a:r>
              <a:rPr kumimoji="0" sz="14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for </a:t>
            </a:r>
            <a:r>
              <a:rPr kumimoji="0" sz="1400" b="0" i="0" u="none" strike="noStrike" kern="1200" cap="none" spc="-3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relational</a:t>
            </a:r>
            <a:r>
              <a:rPr kumimoji="0" sz="14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database</a:t>
            </a:r>
            <a:r>
              <a:rPr kumimoji="0" sz="14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management</a:t>
            </a:r>
            <a:r>
              <a:rPr kumimoji="0" sz="14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systems.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241300" marR="0" lvl="0" indent="-229235" algn="l" defTabSz="914400" rtl="0" eaLnBrk="1" fontAlgn="auto" latinLnBrk="0" hangingPunct="1">
              <a:lnSpc>
                <a:spcPct val="100000"/>
              </a:lnSpc>
              <a:spcBef>
                <a:spcPts val="1175"/>
              </a:spcBef>
              <a:spcAft>
                <a:spcPts val="0"/>
              </a:spcAft>
              <a:buClr>
                <a:srgbClr val="415487"/>
              </a:buClr>
              <a:buSzTx/>
              <a:buFontTx/>
              <a:buChar char="•"/>
              <a:tabLst>
                <a:tab pos="240665" algn="l"/>
                <a:tab pos="241935" algn="l"/>
              </a:tabLst>
              <a:defRPr/>
            </a:pP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SQL</a:t>
            </a:r>
            <a:r>
              <a:rPr kumimoji="0" sz="14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statements</a:t>
            </a:r>
            <a:r>
              <a:rPr kumimoji="0" sz="14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are</a:t>
            </a:r>
            <a:r>
              <a:rPr kumimoji="0" sz="1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used</a:t>
            </a:r>
            <a:r>
              <a:rPr kumimoji="0" sz="1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to</a:t>
            </a:r>
            <a:r>
              <a:rPr kumimoji="0" sz="1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perform</a:t>
            </a:r>
            <a:r>
              <a:rPr kumimoji="0" sz="14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tasks</a:t>
            </a:r>
            <a:r>
              <a:rPr kumimoji="0" sz="14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such</a:t>
            </a:r>
            <a:r>
              <a:rPr kumimoji="0" sz="1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as update</a:t>
            </a:r>
            <a:r>
              <a:rPr kumimoji="0" sz="14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data</a:t>
            </a:r>
            <a:r>
              <a:rPr kumimoji="0" sz="1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on</a:t>
            </a:r>
            <a:r>
              <a:rPr kumimoji="0" sz="1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database,</a:t>
            </a:r>
            <a:r>
              <a:rPr kumimoji="0" sz="14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or</a:t>
            </a:r>
            <a:r>
              <a:rPr kumimoji="0" sz="1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retrieve</a:t>
            </a:r>
            <a:r>
              <a:rPr kumimoji="0" sz="1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data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241300" marR="0" lvl="0" indent="0" algn="l" defTabSz="914400" rtl="0" eaLnBrk="1" fontAlgn="auto" latinLnBrk="0" hangingPunct="1">
              <a:lnSpc>
                <a:spcPct val="100000"/>
              </a:lnSpc>
              <a:spcBef>
                <a:spcPts val="1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from</a:t>
            </a:r>
            <a:r>
              <a:rPr kumimoji="0" sz="14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</a:t>
            </a:r>
            <a:r>
              <a:rPr kumimoji="0" sz="14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database.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241300" marR="0" lvl="0" indent="-229235" algn="l" defTabSz="914400" rtl="0" eaLnBrk="1" fontAlgn="auto" latinLnBrk="0" hangingPunct="1">
              <a:lnSpc>
                <a:spcPct val="100000"/>
              </a:lnSpc>
              <a:spcBef>
                <a:spcPts val="1165"/>
              </a:spcBef>
              <a:spcAft>
                <a:spcPts val="0"/>
              </a:spcAft>
              <a:buClr>
                <a:srgbClr val="415487"/>
              </a:buClr>
              <a:buSzTx/>
              <a:buFontTx/>
              <a:buChar char="•"/>
              <a:tabLst>
                <a:tab pos="240665" algn="l"/>
                <a:tab pos="241935" algn="l"/>
              </a:tabLst>
              <a:defRPr/>
            </a:pP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Most</a:t>
            </a:r>
            <a:r>
              <a:rPr kumimoji="0" sz="14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RDBMS</a:t>
            </a:r>
            <a:r>
              <a:rPr kumimoji="0" sz="14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use</a:t>
            </a:r>
            <a:r>
              <a:rPr kumimoji="0" sz="14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SQL</a:t>
            </a:r>
            <a:r>
              <a:rPr kumimoji="0" sz="14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.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241300" marR="5080" lvl="0" indent="-229235" algn="l" defTabSz="914400" rtl="0" eaLnBrk="1" fontAlgn="auto" latinLnBrk="0" hangingPunct="1">
              <a:lnSpc>
                <a:spcPct val="120000"/>
              </a:lnSpc>
              <a:spcBef>
                <a:spcPts val="960"/>
              </a:spcBef>
              <a:spcAft>
                <a:spcPts val="0"/>
              </a:spcAft>
              <a:buClr>
                <a:srgbClr val="415487"/>
              </a:buClr>
              <a:buSzTx/>
              <a:buFontTx/>
              <a:buChar char="•"/>
              <a:tabLst>
                <a:tab pos="240665" algn="l"/>
                <a:tab pos="241935" algn="l"/>
              </a:tabLst>
              <a:defRPr/>
            </a:pP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Most</a:t>
            </a:r>
            <a:r>
              <a:rPr kumimoji="0" sz="1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of them</a:t>
            </a:r>
            <a:r>
              <a:rPr kumimoji="0" sz="14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also</a:t>
            </a:r>
            <a:r>
              <a:rPr kumimoji="0" sz="1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have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their</a:t>
            </a:r>
            <a:r>
              <a:rPr kumimoji="0" sz="1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own</a:t>
            </a:r>
            <a:r>
              <a:rPr kumimoji="0" sz="140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additional</a:t>
            </a:r>
            <a:r>
              <a:rPr kumimoji="0" sz="1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proprietary</a:t>
            </a:r>
            <a:r>
              <a:rPr kumimoji="0" sz="14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extensions</a:t>
            </a:r>
            <a:r>
              <a:rPr kumimoji="0" sz="1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that</a:t>
            </a:r>
            <a:r>
              <a:rPr kumimoji="0" sz="14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are</a:t>
            </a:r>
            <a:r>
              <a:rPr kumimoji="0" sz="1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usually</a:t>
            </a:r>
            <a:r>
              <a:rPr kumimoji="0" sz="1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only</a:t>
            </a:r>
            <a:r>
              <a:rPr kumimoji="0" sz="1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used</a:t>
            </a:r>
            <a:r>
              <a:rPr kumimoji="0" sz="1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on </a:t>
            </a:r>
            <a:r>
              <a:rPr kumimoji="0" sz="1400" b="0" i="0" u="none" strike="noStrike" kern="1200" cap="none" spc="-3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their</a:t>
            </a:r>
            <a:r>
              <a:rPr kumimoji="0" sz="14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system.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241300" marR="62865" lvl="0" indent="-229235" algn="l" defTabSz="914400" rtl="0" eaLnBrk="1" fontAlgn="auto" latinLnBrk="0" hangingPunct="1">
              <a:lnSpc>
                <a:spcPct val="120200"/>
              </a:lnSpc>
              <a:spcBef>
                <a:spcPts val="995"/>
              </a:spcBef>
              <a:spcAft>
                <a:spcPts val="0"/>
              </a:spcAft>
              <a:buClr>
                <a:srgbClr val="415487"/>
              </a:buClr>
              <a:buSzTx/>
              <a:buFontTx/>
              <a:buChar char="•"/>
              <a:tabLst>
                <a:tab pos="240665" algn="l"/>
                <a:tab pos="241935" algn="l"/>
              </a:tabLst>
              <a:defRPr/>
            </a:pPr>
            <a:r>
              <a:rPr kumimoji="0" sz="1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However,</a:t>
            </a:r>
            <a:r>
              <a:rPr kumimoji="0" sz="14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the</a:t>
            </a:r>
            <a:r>
              <a:rPr kumimoji="0" sz="1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standard</a:t>
            </a:r>
            <a:r>
              <a:rPr kumimoji="0" sz="14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SQL</a:t>
            </a:r>
            <a:r>
              <a:rPr kumimoji="0" sz="14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commands</a:t>
            </a:r>
            <a:r>
              <a:rPr kumimoji="0" sz="14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such</a:t>
            </a:r>
            <a:r>
              <a:rPr kumimoji="0" sz="1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as</a:t>
            </a:r>
            <a:r>
              <a:rPr kumimoji="0" sz="1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"Select",</a:t>
            </a:r>
            <a:r>
              <a:rPr kumimoji="0" sz="14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"Insert",</a:t>
            </a:r>
            <a:r>
              <a:rPr kumimoji="0" sz="14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"Update",</a:t>
            </a:r>
            <a:r>
              <a:rPr kumimoji="0" sz="14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"Delete",</a:t>
            </a:r>
            <a:r>
              <a:rPr kumimoji="0" sz="14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"Create", </a:t>
            </a:r>
            <a:r>
              <a:rPr kumimoji="0" sz="1400" b="0" i="0" u="none" strike="noStrike" kern="1200" cap="none" spc="-3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and</a:t>
            </a:r>
            <a:r>
              <a:rPr kumimoji="0" sz="1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"Drop"</a:t>
            </a:r>
            <a:r>
              <a:rPr kumimoji="0" sz="1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can</a:t>
            </a:r>
            <a:r>
              <a:rPr kumimoji="0" sz="1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be</a:t>
            </a:r>
            <a:r>
              <a:rPr kumimoji="0" sz="1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used</a:t>
            </a:r>
            <a:r>
              <a:rPr kumimoji="0" sz="1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to</a:t>
            </a:r>
            <a:r>
              <a:rPr kumimoji="0" sz="1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accomplish</a:t>
            </a:r>
            <a:r>
              <a:rPr kumimoji="0" sz="14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almost</a:t>
            </a:r>
            <a:r>
              <a:rPr kumimoji="0" sz="14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everything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that</a:t>
            </a:r>
            <a:r>
              <a:rPr kumimoji="0" sz="1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one</a:t>
            </a:r>
            <a:r>
              <a:rPr kumimoji="0" sz="1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needs</a:t>
            </a:r>
            <a:r>
              <a:rPr kumimoji="0" sz="1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to</a:t>
            </a:r>
            <a:r>
              <a:rPr kumimoji="0" sz="1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do</a:t>
            </a:r>
            <a:r>
              <a:rPr kumimoji="0" sz="1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with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</a:t>
            </a:r>
            <a:r>
              <a:rPr kumimoji="0" sz="1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database.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09243" y="925830"/>
            <a:ext cx="477012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b="0" dirty="0">
                <a:latin typeface="Arial MT"/>
                <a:cs typeface="Arial MT"/>
              </a:rPr>
              <a:t>SQL</a:t>
            </a:r>
            <a:r>
              <a:rPr b="0" spc="-165" dirty="0">
                <a:latin typeface="Arial MT"/>
                <a:cs typeface="Arial MT"/>
              </a:rPr>
              <a:t> </a:t>
            </a:r>
            <a:r>
              <a:rPr b="0" spc="-5" dirty="0">
                <a:latin typeface="Arial MT"/>
                <a:cs typeface="Arial MT"/>
              </a:rPr>
              <a:t>statements</a:t>
            </a:r>
            <a:r>
              <a:rPr b="0" spc="-55" dirty="0">
                <a:latin typeface="Arial MT"/>
                <a:cs typeface="Arial MT"/>
              </a:rPr>
              <a:t> </a:t>
            </a:r>
            <a:r>
              <a:rPr b="0" spc="-5" dirty="0">
                <a:latin typeface="Arial MT"/>
                <a:cs typeface="Arial MT"/>
              </a:rPr>
              <a:t>defined…</a:t>
            </a: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689F55E-B6E0-5D1C-E9F5-0B9D32B2A40F}"/>
              </a:ext>
            </a:extLst>
          </p:cNvPr>
          <p:cNvSpPr txBox="1"/>
          <p:nvPr/>
        </p:nvSpPr>
        <p:spPr>
          <a:xfrm>
            <a:off x="1043283" y="406233"/>
            <a:ext cx="10464089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dirty="0"/>
              <a:t>INSERT INTO Employees (</a:t>
            </a:r>
            <a:r>
              <a:rPr lang="en-IN" sz="2400" dirty="0" err="1"/>
              <a:t>emp_id</a:t>
            </a:r>
            <a:r>
              <a:rPr lang="en-IN" sz="2400" dirty="0"/>
              <a:t>, </a:t>
            </a:r>
            <a:r>
              <a:rPr lang="en-IN" sz="2400" dirty="0" err="1"/>
              <a:t>first_name</a:t>
            </a:r>
            <a:r>
              <a:rPr lang="en-IN" sz="2400" dirty="0"/>
              <a:t>, </a:t>
            </a:r>
            <a:r>
              <a:rPr lang="en-IN" sz="2400" dirty="0" err="1"/>
              <a:t>last_name</a:t>
            </a:r>
            <a:r>
              <a:rPr lang="en-IN" sz="2400" dirty="0"/>
              <a:t>, department, position, </a:t>
            </a:r>
            <a:r>
              <a:rPr lang="en-IN" sz="2400" dirty="0" err="1"/>
              <a:t>hire_date</a:t>
            </a:r>
            <a:r>
              <a:rPr lang="en-IN" sz="2400" dirty="0"/>
              <a:t>, salary, </a:t>
            </a:r>
            <a:r>
              <a:rPr lang="en-IN" sz="2400" dirty="0" err="1"/>
              <a:t>years_of_exp</a:t>
            </a:r>
            <a:r>
              <a:rPr lang="en-IN" sz="2400" dirty="0"/>
              <a:t>)</a:t>
            </a:r>
          </a:p>
          <a:p>
            <a:endParaRPr lang="en-IN" sz="2400" dirty="0"/>
          </a:p>
          <a:p>
            <a:r>
              <a:rPr lang="en-IN" sz="2400" dirty="0"/>
              <a:t>VALUES</a:t>
            </a:r>
          </a:p>
          <a:p>
            <a:r>
              <a:rPr lang="en-IN" sz="2400" dirty="0"/>
              <a:t>(1, 'John', 'Doe', 'Sales', 'Sales Manager', '2020-01-15', 55000.00, 5),</a:t>
            </a:r>
          </a:p>
          <a:p>
            <a:r>
              <a:rPr lang="en-IN" sz="2400" dirty="0"/>
              <a:t>(2, 'Jane', 'Smith', 'Finance', 'Financial Analyst', '2019-07-08', 48000.00, 3),</a:t>
            </a:r>
          </a:p>
          <a:p>
            <a:r>
              <a:rPr lang="en-IN" sz="2400" dirty="0"/>
              <a:t>(3, 'Mike', 'Johnson', 'IT', 'Software Engineer', '2021-03-20', 65000.00, 7),</a:t>
            </a:r>
          </a:p>
          <a:p>
            <a:r>
              <a:rPr lang="en-IN" sz="2400" dirty="0"/>
              <a:t>(4, 'Emily', 'Williams', 'HR', 'HR Manager', '2018-05-10', 60000.00, 8),</a:t>
            </a:r>
          </a:p>
          <a:p>
            <a:r>
              <a:rPr lang="en-IN" sz="2400" dirty="0"/>
              <a:t>(5, 'David', 'Brown', 'Sales', 'Sales Representative', '2022-02-05', 42000.00, 2);</a:t>
            </a:r>
          </a:p>
        </p:txBody>
      </p:sp>
    </p:spTree>
    <p:extLst>
      <p:ext uri="{BB962C8B-B14F-4D97-AF65-F5344CB8AC3E}">
        <p14:creationId xmlns:p14="http://schemas.microsoft.com/office/powerpoint/2010/main" val="2663792289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5CA0B97-17DF-9F9F-EA27-4E58F7378A8A}"/>
              </a:ext>
            </a:extLst>
          </p:cNvPr>
          <p:cNvSpPr txBox="1"/>
          <p:nvPr/>
        </p:nvSpPr>
        <p:spPr>
          <a:xfrm>
            <a:off x="1237592" y="1111469"/>
            <a:ext cx="10171305" cy="68634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/>
              <a:t>Question 1:</a:t>
            </a:r>
          </a:p>
          <a:p>
            <a:r>
              <a:rPr lang="en-US" sz="4000" dirty="0"/>
              <a:t> </a:t>
            </a:r>
          </a:p>
          <a:p>
            <a:r>
              <a:rPr lang="en-US" sz="4000" dirty="0"/>
              <a:t>let's solve some more complex problems using the WHERE clause:</a:t>
            </a:r>
          </a:p>
          <a:p>
            <a:endParaRPr lang="en-US" sz="4000" dirty="0"/>
          </a:p>
          <a:p>
            <a:r>
              <a:rPr lang="en-US" sz="4000" dirty="0"/>
              <a:t>Select employees from the Sales department who have more than 4 years of experience.</a:t>
            </a:r>
          </a:p>
          <a:p>
            <a:endParaRPr lang="en-US" sz="4000" dirty="0"/>
          </a:p>
          <a:p>
            <a:endParaRPr lang="en-US" sz="4000" dirty="0"/>
          </a:p>
          <a:p>
            <a:endParaRPr lang="en-US" sz="4000" dirty="0"/>
          </a:p>
          <a:p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076351900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1F4A4D5-F052-296B-9B89-D0EECE8D56E5}"/>
              </a:ext>
            </a:extLst>
          </p:cNvPr>
          <p:cNvSpPr txBox="1"/>
          <p:nvPr/>
        </p:nvSpPr>
        <p:spPr>
          <a:xfrm>
            <a:off x="1048408" y="874986"/>
            <a:ext cx="9291346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/>
              <a:t>Solution 1:</a:t>
            </a:r>
          </a:p>
          <a:p>
            <a:endParaRPr lang="en-US" sz="3600" dirty="0"/>
          </a:p>
          <a:p>
            <a:r>
              <a:rPr lang="en-US" sz="3600" dirty="0"/>
              <a:t>Select employees from the Sales department who have more than 4 years of experience:</a:t>
            </a:r>
          </a:p>
          <a:p>
            <a:endParaRPr lang="en-US" sz="3600" dirty="0"/>
          </a:p>
          <a:p>
            <a:r>
              <a:rPr lang="en-US" sz="3600" dirty="0"/>
              <a:t>SELECT *</a:t>
            </a:r>
          </a:p>
          <a:p>
            <a:r>
              <a:rPr lang="en-US" sz="3600" dirty="0"/>
              <a:t>FROM Employees</a:t>
            </a:r>
          </a:p>
          <a:p>
            <a:r>
              <a:rPr lang="en-US" sz="3600" dirty="0"/>
              <a:t>WHERE department = 'Sales' AND </a:t>
            </a:r>
            <a:r>
              <a:rPr lang="en-US" sz="3600" dirty="0" err="1"/>
              <a:t>years_of_exp</a:t>
            </a:r>
            <a:r>
              <a:rPr lang="en-US" sz="3600" dirty="0"/>
              <a:t> &gt; 4;</a:t>
            </a:r>
            <a:endParaRPr lang="en-IN" sz="3600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6149955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A0A1E55-D50E-F5CF-D888-24AEFD640404}"/>
              </a:ext>
            </a:extLst>
          </p:cNvPr>
          <p:cNvSpPr txBox="1"/>
          <p:nvPr/>
        </p:nvSpPr>
        <p:spPr>
          <a:xfrm>
            <a:off x="1545020" y="1182414"/>
            <a:ext cx="9343373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dirty="0"/>
              <a:t>Question 2: Select employees whose hire date is before January 1, 2021, and their salary is greater than 50000.</a:t>
            </a:r>
          </a:p>
          <a:p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77267798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C85D0F-C639-85FA-2C81-E4742051766C}"/>
              </a:ext>
            </a:extLst>
          </p:cNvPr>
          <p:cNvSpPr txBox="1"/>
          <p:nvPr/>
        </p:nvSpPr>
        <p:spPr>
          <a:xfrm>
            <a:off x="1844566" y="1434662"/>
            <a:ext cx="8917219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dirty="0"/>
              <a:t>Solution 2:</a:t>
            </a:r>
          </a:p>
          <a:p>
            <a:endParaRPr lang="en-IN" sz="3200" dirty="0"/>
          </a:p>
          <a:p>
            <a:r>
              <a:rPr lang="en-IN" sz="3200" dirty="0"/>
              <a:t>Select employees whose hire date is before January 1, 2021, and their salary is greater than 50000.</a:t>
            </a:r>
          </a:p>
          <a:p>
            <a:endParaRPr lang="en-IN" sz="3200" dirty="0"/>
          </a:p>
          <a:p>
            <a:endParaRPr lang="en-IN" sz="3200" dirty="0"/>
          </a:p>
          <a:p>
            <a:r>
              <a:rPr lang="en-IN" sz="3200" dirty="0"/>
              <a:t>SELECT * FROM Employees WHERE </a:t>
            </a:r>
            <a:r>
              <a:rPr lang="en-IN" sz="3200" dirty="0" err="1"/>
              <a:t>hire_date</a:t>
            </a:r>
            <a:r>
              <a:rPr lang="en-IN" sz="3200" dirty="0"/>
              <a:t> &lt; '2021-01-01' AND salary &gt; 50000.00;</a:t>
            </a:r>
          </a:p>
        </p:txBody>
      </p:sp>
    </p:spTree>
    <p:extLst>
      <p:ext uri="{BB962C8B-B14F-4D97-AF65-F5344CB8AC3E}">
        <p14:creationId xmlns:p14="http://schemas.microsoft.com/office/powerpoint/2010/main" val="288530886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2 chapter2 (2)_page-0025">
            <a:extLst>
              <a:ext uri="{FF2B5EF4-FFF2-40B4-BE49-F238E27FC236}">
                <a16:creationId xmlns:a16="http://schemas.microsoft.com/office/drawing/2014/main" id="{A9EA1585-6E0B-8AF6-2904-57BA3B1EDB3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90738"/>
            <a:ext cx="12192000" cy="2674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335768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2 chapter2 (2)_page-0026">
            <a:extLst>
              <a:ext uri="{FF2B5EF4-FFF2-40B4-BE49-F238E27FC236}">
                <a16:creationId xmlns:a16="http://schemas.microsoft.com/office/drawing/2014/main" id="{6A574B83-D792-6E50-2B97-75154E0D0D7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3850"/>
            <a:ext cx="12192000" cy="621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76766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2 chapter2 (2)_page-0027">
            <a:extLst>
              <a:ext uri="{FF2B5EF4-FFF2-40B4-BE49-F238E27FC236}">
                <a16:creationId xmlns:a16="http://schemas.microsoft.com/office/drawing/2014/main" id="{13594E25-7898-B1E8-268B-B22E86B8035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55763"/>
            <a:ext cx="12192000" cy="3544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778584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2 chapter2 (2)_page-0028">
            <a:extLst>
              <a:ext uri="{FF2B5EF4-FFF2-40B4-BE49-F238E27FC236}">
                <a16:creationId xmlns:a16="http://schemas.microsoft.com/office/drawing/2014/main" id="{376E1898-0F72-6685-E805-932A3D12E15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4013"/>
            <a:ext cx="12192000" cy="6148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038874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2 chapter2 (2)_page-0029">
            <a:extLst>
              <a:ext uri="{FF2B5EF4-FFF2-40B4-BE49-F238E27FC236}">
                <a16:creationId xmlns:a16="http://schemas.microsoft.com/office/drawing/2014/main" id="{99F47E41-E95B-EBDB-D1D9-3EE5ACAEDDF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1163"/>
            <a:ext cx="12192000" cy="6034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5303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09243" y="1792604"/>
            <a:ext cx="4065270" cy="1725295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38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1" u="none" strike="noStrike" kern="1200" cap="none" spc="-5" normalizeH="0" baseline="0" noProof="0" dirty="0">
                <a:ln>
                  <a:noFill/>
                </a:ln>
                <a:solidFill>
                  <a:srgbClr val="415487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USE</a:t>
            </a:r>
            <a:r>
              <a:rPr kumimoji="0" sz="1200" b="0" i="1" u="none" strike="noStrike" kern="1200" cap="none" spc="-55" normalizeH="0" baseline="0" noProof="0" dirty="0">
                <a:ln>
                  <a:noFill/>
                </a:ln>
                <a:solidFill>
                  <a:srgbClr val="415487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200" b="0" i="1" u="none" strike="noStrike" kern="1200" cap="none" spc="-5" normalizeH="0" baseline="0" noProof="0" dirty="0">
                <a:ln>
                  <a:noFill/>
                </a:ln>
                <a:solidFill>
                  <a:srgbClr val="415487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AdventureWorks;</a:t>
            </a: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2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1" u="none" strike="noStrike" kern="1200" cap="none" spc="-5" normalizeH="0" baseline="0" noProof="0" dirty="0">
                <a:ln>
                  <a:noFill/>
                </a:ln>
                <a:solidFill>
                  <a:srgbClr val="415487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SELECT</a:t>
            </a:r>
            <a:r>
              <a:rPr kumimoji="0" sz="1200" b="0" i="1" u="none" strike="noStrike" kern="1200" cap="none" spc="-20" normalizeH="0" baseline="0" noProof="0" dirty="0">
                <a:ln>
                  <a:noFill/>
                </a:ln>
                <a:solidFill>
                  <a:srgbClr val="415487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200" b="0" i="1" u="none" strike="noStrike" kern="1200" cap="none" spc="-5" normalizeH="0" baseline="0" noProof="0" dirty="0">
                <a:ln>
                  <a:noFill/>
                </a:ln>
                <a:solidFill>
                  <a:srgbClr val="415487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*</a:t>
            </a:r>
            <a:r>
              <a:rPr kumimoji="0" sz="1200" b="0" i="1" u="none" strike="noStrike" kern="1200" cap="none" spc="-10" normalizeH="0" baseline="0" noProof="0" dirty="0">
                <a:ln>
                  <a:noFill/>
                </a:ln>
                <a:solidFill>
                  <a:srgbClr val="415487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200" b="0" i="1" u="none" strike="noStrike" kern="1200" cap="none" spc="-5" normalizeH="0" baseline="0" noProof="0" dirty="0">
                <a:ln>
                  <a:noFill/>
                </a:ln>
                <a:solidFill>
                  <a:srgbClr val="415487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FROM</a:t>
            </a:r>
            <a:r>
              <a:rPr kumimoji="0" sz="1200" b="0" i="1" u="none" strike="noStrike" kern="1200" cap="none" spc="15" normalizeH="0" baseline="0" noProof="0" dirty="0">
                <a:ln>
                  <a:noFill/>
                </a:ln>
                <a:solidFill>
                  <a:srgbClr val="415487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200" b="0" i="1" u="none" strike="noStrike" kern="1200" cap="none" spc="-5" normalizeH="0" baseline="0" noProof="0" dirty="0">
                <a:ln>
                  <a:noFill/>
                </a:ln>
                <a:solidFill>
                  <a:srgbClr val="415487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Sales.SalesOrderHeader</a:t>
            </a: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28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1" u="none" strike="noStrike" kern="1200" cap="none" spc="0" normalizeH="0" baseline="0" noProof="0" dirty="0">
                <a:ln>
                  <a:noFill/>
                </a:ln>
                <a:solidFill>
                  <a:srgbClr val="415487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WHERE</a:t>
            </a:r>
            <a:r>
              <a:rPr kumimoji="0" sz="1200" b="0" i="1" u="none" strike="noStrike" kern="1200" cap="none" spc="-10" normalizeH="0" baseline="0" noProof="0" dirty="0">
                <a:ln>
                  <a:noFill/>
                </a:ln>
                <a:solidFill>
                  <a:srgbClr val="415487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200" b="0" i="1" u="none" strike="noStrike" kern="1200" cap="none" spc="-5" normalizeH="0" baseline="0" noProof="0" dirty="0">
                <a:ln>
                  <a:noFill/>
                </a:ln>
                <a:solidFill>
                  <a:srgbClr val="415487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[OrderDate]</a:t>
            </a:r>
            <a:r>
              <a:rPr kumimoji="0" sz="1200" b="0" i="1" u="none" strike="noStrike" kern="1200" cap="none" spc="-10" normalizeH="0" baseline="0" noProof="0" dirty="0">
                <a:ln>
                  <a:noFill/>
                </a:ln>
                <a:solidFill>
                  <a:srgbClr val="415487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200" b="0" i="1" u="none" strike="noStrike" kern="1200" cap="none" spc="0" normalizeH="0" baseline="0" noProof="0" dirty="0">
                <a:ln>
                  <a:noFill/>
                </a:ln>
                <a:solidFill>
                  <a:srgbClr val="415487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BETWEEN</a:t>
            </a:r>
            <a:r>
              <a:rPr kumimoji="0" sz="1200" b="0" i="1" u="none" strike="noStrike" kern="1200" cap="none" spc="-10" normalizeH="0" baseline="0" noProof="0" dirty="0">
                <a:ln>
                  <a:noFill/>
                </a:ln>
                <a:solidFill>
                  <a:srgbClr val="415487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200" b="0" i="1" u="none" strike="noStrike" kern="1200" cap="none" spc="-5" normalizeH="0" baseline="0" noProof="0" dirty="0">
                <a:ln>
                  <a:noFill/>
                </a:ln>
                <a:solidFill>
                  <a:srgbClr val="415487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‘1/1/2021’</a:t>
            </a:r>
            <a:r>
              <a:rPr kumimoji="0" sz="1200" b="0" i="1" u="none" strike="noStrike" kern="1200" cap="none" spc="-135" normalizeH="0" baseline="0" noProof="0" dirty="0">
                <a:ln>
                  <a:noFill/>
                </a:ln>
                <a:solidFill>
                  <a:srgbClr val="415487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200" b="0" i="1" u="none" strike="noStrike" kern="1200" cap="none" spc="-5" normalizeH="0" baseline="0" noProof="0" dirty="0">
                <a:ln>
                  <a:noFill/>
                </a:ln>
                <a:solidFill>
                  <a:srgbClr val="415487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AND</a:t>
            </a:r>
            <a:r>
              <a:rPr kumimoji="0" sz="1200" b="0" i="1" u="none" strike="noStrike" kern="1200" cap="none" spc="5" normalizeH="0" baseline="0" noProof="0" dirty="0">
                <a:ln>
                  <a:noFill/>
                </a:ln>
                <a:solidFill>
                  <a:srgbClr val="415487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200" b="0" i="1" u="none" strike="noStrike" kern="1200" cap="none" spc="-5" normalizeH="0" baseline="0" noProof="0" dirty="0">
                <a:ln>
                  <a:noFill/>
                </a:ln>
                <a:solidFill>
                  <a:srgbClr val="415487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‘4/31/2021’</a:t>
            </a: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2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5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1" u="none" strike="noStrike" kern="1200" cap="none" spc="-5" normalizeH="0" baseline="0" noProof="0" dirty="0">
                <a:ln>
                  <a:noFill/>
                </a:ln>
                <a:solidFill>
                  <a:srgbClr val="415487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USE</a:t>
            </a:r>
            <a:r>
              <a:rPr kumimoji="0" sz="1200" b="0" i="1" u="none" strike="noStrike" kern="1200" cap="none" spc="-55" normalizeH="0" baseline="0" noProof="0" dirty="0">
                <a:ln>
                  <a:noFill/>
                </a:ln>
                <a:solidFill>
                  <a:srgbClr val="415487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200" b="0" i="1" u="none" strike="noStrike" kern="1200" cap="none" spc="-5" normalizeH="0" baseline="0" noProof="0" dirty="0">
                <a:ln>
                  <a:noFill/>
                </a:ln>
                <a:solidFill>
                  <a:srgbClr val="415487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AdventureWorks;</a:t>
            </a: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64769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1" u="none" strike="noStrike" kern="1200" cap="none" spc="-5" normalizeH="0" baseline="0" noProof="0" dirty="0">
                <a:ln>
                  <a:noFill/>
                </a:ln>
                <a:solidFill>
                  <a:srgbClr val="415487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update Sales.SalesOrderHeader set OrderDate </a:t>
            </a:r>
            <a:r>
              <a:rPr kumimoji="0" sz="1200" b="0" i="1" u="none" strike="noStrike" kern="1200" cap="none" spc="0" normalizeH="0" baseline="0" noProof="0" dirty="0">
                <a:ln>
                  <a:noFill/>
                </a:ln>
                <a:solidFill>
                  <a:srgbClr val="415487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 getdate() </a:t>
            </a:r>
            <a:r>
              <a:rPr kumimoji="0" sz="1200" b="0" i="1" u="none" strike="noStrike" kern="1200" cap="none" spc="-320" normalizeH="0" baseline="0" noProof="0" dirty="0">
                <a:ln>
                  <a:noFill/>
                </a:ln>
                <a:solidFill>
                  <a:srgbClr val="415487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200" b="0" i="1" u="none" strike="noStrike" kern="1200" cap="none" spc="0" normalizeH="0" baseline="0" noProof="0" dirty="0">
                <a:ln>
                  <a:noFill/>
                </a:ln>
                <a:solidFill>
                  <a:srgbClr val="415487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WHERE</a:t>
            </a:r>
            <a:r>
              <a:rPr kumimoji="0" sz="1200" b="0" i="1" u="none" strike="noStrike" kern="1200" cap="none" spc="-25" normalizeH="0" baseline="0" noProof="0" dirty="0">
                <a:ln>
                  <a:noFill/>
                </a:ln>
                <a:solidFill>
                  <a:srgbClr val="415487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200" b="0" i="1" u="none" strike="noStrike" kern="1200" cap="none" spc="-5" normalizeH="0" baseline="0" noProof="0" dirty="0">
                <a:ln>
                  <a:noFill/>
                </a:ln>
                <a:solidFill>
                  <a:srgbClr val="415487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[OrderDate]</a:t>
            </a:r>
            <a:r>
              <a:rPr kumimoji="0" sz="1200" b="0" i="1" u="none" strike="noStrike" kern="1200" cap="none" spc="-20" normalizeH="0" baseline="0" noProof="0" dirty="0">
                <a:ln>
                  <a:noFill/>
                </a:ln>
                <a:solidFill>
                  <a:srgbClr val="415487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200" b="0" i="1" u="none" strike="noStrike" kern="1200" cap="none" spc="0" normalizeH="0" baseline="0" noProof="0" dirty="0">
                <a:ln>
                  <a:noFill/>
                </a:ln>
                <a:solidFill>
                  <a:srgbClr val="415487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</a:t>
            </a:r>
            <a:r>
              <a:rPr kumimoji="0" sz="1200" b="0" i="1" u="none" strike="noStrike" kern="1200" cap="none" spc="-5" normalizeH="0" baseline="0" noProof="0" dirty="0">
                <a:ln>
                  <a:noFill/>
                </a:ln>
                <a:solidFill>
                  <a:srgbClr val="415487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200" b="0" i="1" u="none" strike="noStrike" kern="1200" cap="none" spc="0" normalizeH="0" baseline="0" noProof="0" dirty="0">
                <a:ln>
                  <a:noFill/>
                </a:ln>
                <a:solidFill>
                  <a:srgbClr val="415487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‘1/1/2021’</a:t>
            </a: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209243" y="3965638"/>
            <a:ext cx="2434590" cy="465455"/>
          </a:xfrm>
          <a:prstGeom prst="rect">
            <a:avLst/>
          </a:prstGeom>
        </p:spPr>
        <p:txBody>
          <a:bodyPr vert="horz" wrap="square" lIns="0" tIns="4953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3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1" u="none" strike="noStrike" kern="1200" cap="none" spc="-5" normalizeH="0" baseline="0" noProof="0" dirty="0">
                <a:ln>
                  <a:noFill/>
                </a:ln>
                <a:solidFill>
                  <a:srgbClr val="415487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USE</a:t>
            </a:r>
            <a:r>
              <a:rPr kumimoji="0" sz="1200" b="0" i="1" u="none" strike="noStrike" kern="1200" cap="none" spc="-55" normalizeH="0" baseline="0" noProof="0" dirty="0">
                <a:ln>
                  <a:noFill/>
                </a:ln>
                <a:solidFill>
                  <a:srgbClr val="415487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200" b="0" i="1" u="none" strike="noStrike" kern="1200" cap="none" spc="-5" normalizeH="0" baseline="0" noProof="0" dirty="0">
                <a:ln>
                  <a:noFill/>
                </a:ln>
                <a:solidFill>
                  <a:srgbClr val="415487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AdventureWorks;</a:t>
            </a: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2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1" u="none" strike="noStrike" kern="1200" cap="none" spc="-5" normalizeH="0" baseline="0" noProof="0" dirty="0">
                <a:ln>
                  <a:noFill/>
                </a:ln>
                <a:solidFill>
                  <a:srgbClr val="415487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drop</a:t>
            </a:r>
            <a:r>
              <a:rPr kumimoji="0" sz="1200" b="0" i="1" u="none" strike="noStrike" kern="1200" cap="none" spc="-35" normalizeH="0" baseline="0" noProof="0" dirty="0">
                <a:ln>
                  <a:noFill/>
                </a:ln>
                <a:solidFill>
                  <a:srgbClr val="415487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200" b="0" i="1" u="none" strike="noStrike" kern="1200" cap="none" spc="0" normalizeH="0" baseline="0" noProof="0" dirty="0">
                <a:ln>
                  <a:noFill/>
                </a:ln>
                <a:solidFill>
                  <a:srgbClr val="415487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table</a:t>
            </a:r>
            <a:r>
              <a:rPr kumimoji="0" sz="1200" b="0" i="1" u="none" strike="noStrike" kern="1200" cap="none" spc="-25" normalizeH="0" baseline="0" noProof="0" dirty="0">
                <a:ln>
                  <a:noFill/>
                </a:ln>
                <a:solidFill>
                  <a:srgbClr val="415487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200" b="0" i="1" u="none" strike="noStrike" kern="1200" cap="none" spc="-5" normalizeH="0" baseline="0" noProof="0" dirty="0">
                <a:ln>
                  <a:noFill/>
                </a:ln>
                <a:solidFill>
                  <a:srgbClr val="415487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Sales.SalesOrderHeader</a:t>
            </a: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209243" y="925830"/>
            <a:ext cx="517779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b="0" dirty="0">
                <a:latin typeface="Arial MT"/>
                <a:cs typeface="Arial MT"/>
              </a:rPr>
              <a:t>SQL</a:t>
            </a:r>
            <a:r>
              <a:rPr b="0" spc="-160" dirty="0">
                <a:latin typeface="Arial MT"/>
                <a:cs typeface="Arial MT"/>
              </a:rPr>
              <a:t> </a:t>
            </a:r>
            <a:r>
              <a:rPr b="0" spc="-5" dirty="0">
                <a:latin typeface="Arial MT"/>
                <a:cs typeface="Arial MT"/>
              </a:rPr>
              <a:t>statements</a:t>
            </a:r>
            <a:r>
              <a:rPr b="0" spc="-50" dirty="0">
                <a:latin typeface="Arial MT"/>
                <a:cs typeface="Arial MT"/>
              </a:rPr>
              <a:t> </a:t>
            </a:r>
            <a:r>
              <a:rPr b="0" spc="-5" dirty="0">
                <a:latin typeface="Arial MT"/>
                <a:cs typeface="Arial MT"/>
              </a:rPr>
              <a:t>examples…</a:t>
            </a:r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2 chapter2 (2)_page-0030">
            <a:extLst>
              <a:ext uri="{FF2B5EF4-FFF2-40B4-BE49-F238E27FC236}">
                <a16:creationId xmlns:a16="http://schemas.microsoft.com/office/drawing/2014/main" id="{BF666091-3506-2AE3-7BEE-983CF032F3C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2913"/>
            <a:ext cx="12192000" cy="597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855960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2 chapter2 (2)_page-0031">
            <a:extLst>
              <a:ext uri="{FF2B5EF4-FFF2-40B4-BE49-F238E27FC236}">
                <a16:creationId xmlns:a16="http://schemas.microsoft.com/office/drawing/2014/main" id="{FC8D0C0C-F8C2-DF94-A6F7-8859E44C75C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9250"/>
            <a:ext cx="12192000" cy="6157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955081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2 chapter2 (2)_page-0032">
            <a:extLst>
              <a:ext uri="{FF2B5EF4-FFF2-40B4-BE49-F238E27FC236}">
                <a16:creationId xmlns:a16="http://schemas.microsoft.com/office/drawing/2014/main" id="{05ECA9D7-6288-39CF-0940-A11D9B1F200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1350"/>
            <a:ext cx="12192000" cy="557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084090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2 chapter2 (2)_page-0033">
            <a:extLst>
              <a:ext uri="{FF2B5EF4-FFF2-40B4-BE49-F238E27FC236}">
                <a16:creationId xmlns:a16="http://schemas.microsoft.com/office/drawing/2014/main" id="{59458994-00A3-019B-5DDE-A2F4BABF006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8975"/>
            <a:ext cx="12192000" cy="548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477444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2 chapter2 (2)_page-0035">
            <a:extLst>
              <a:ext uri="{FF2B5EF4-FFF2-40B4-BE49-F238E27FC236}">
                <a16:creationId xmlns:a16="http://schemas.microsoft.com/office/drawing/2014/main" id="{35F40A31-5BA5-1926-1AEF-4F31C1CD727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09800"/>
            <a:ext cx="12192000" cy="2436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87493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2 chapter2 (2)_page-0036">
            <a:extLst>
              <a:ext uri="{FF2B5EF4-FFF2-40B4-BE49-F238E27FC236}">
                <a16:creationId xmlns:a16="http://schemas.microsoft.com/office/drawing/2014/main" id="{49F24C9B-BC7C-95F9-3F8F-2F938AC0E68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23900"/>
            <a:ext cx="12192000" cy="5408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982287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7CF2D1A-4AC5-4DC9-FBE3-B9F9B935FE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763" y="858276"/>
            <a:ext cx="11254255" cy="4801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533204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2 chapter2 (2)_page-0037">
            <a:extLst>
              <a:ext uri="{FF2B5EF4-FFF2-40B4-BE49-F238E27FC236}">
                <a16:creationId xmlns:a16="http://schemas.microsoft.com/office/drawing/2014/main" id="{08565927-3D2A-AA1D-3B36-B0E9D5C3E3F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6750"/>
            <a:ext cx="12192000" cy="5522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663252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2 chapter2 (2)_page-0038">
            <a:extLst>
              <a:ext uri="{FF2B5EF4-FFF2-40B4-BE49-F238E27FC236}">
                <a16:creationId xmlns:a16="http://schemas.microsoft.com/office/drawing/2014/main" id="{F518583E-AF4D-8460-47FD-2EDBE8BF14A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7225"/>
            <a:ext cx="12192000" cy="5541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479023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2 chapter2 (2)_page-0039">
            <a:extLst>
              <a:ext uri="{FF2B5EF4-FFF2-40B4-BE49-F238E27FC236}">
                <a16:creationId xmlns:a16="http://schemas.microsoft.com/office/drawing/2014/main" id="{E17A2D8C-4B2C-E698-AFFE-2E01C285758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54100"/>
            <a:ext cx="12192000" cy="4748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3347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09243" y="2111501"/>
            <a:ext cx="3974465" cy="138874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marR="0" lvl="0" indent="-229235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>
                <a:srgbClr val="415487"/>
              </a:buClr>
              <a:buSzTx/>
              <a:buFontTx/>
              <a:buChar char="•"/>
              <a:tabLst>
                <a:tab pos="240665" algn="l"/>
                <a:tab pos="241935" algn="l"/>
              </a:tabLst>
              <a:defRPr/>
            </a:pPr>
            <a:r>
              <a:rPr kumimoji="0" sz="1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DM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L</a:t>
            </a:r>
            <a:r>
              <a:rPr kumimoji="0" sz="14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(</a:t>
            </a:r>
            <a:r>
              <a:rPr kumimoji="0" sz="1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</a:t>
            </a:r>
            <a:r>
              <a:rPr kumimoji="0" sz="1400" b="0" i="0" u="none" strike="noStrike" kern="1200" cap="none" spc="-1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</a:t>
            </a:r>
            <a:r>
              <a:rPr kumimoji="0" sz="1400" b="0" i="0" u="none" strike="noStrike" kern="1200" cap="none" spc="-11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</a:t>
            </a:r>
            <a:r>
              <a:rPr kumimoji="0" sz="14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M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</a:t>
            </a:r>
            <a:r>
              <a:rPr kumimoji="0" sz="1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N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IP</a:t>
            </a:r>
            <a:r>
              <a:rPr kumimoji="0" sz="1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U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L</a:t>
            </a:r>
            <a:r>
              <a:rPr kumimoji="0" sz="1400" b="0" i="0" u="none" strike="noStrike" kern="1200" cap="none" spc="-1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</a:t>
            </a:r>
            <a:r>
              <a:rPr kumimoji="0" sz="1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ION</a:t>
            </a:r>
            <a:r>
              <a:rPr kumimoji="0" sz="1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LA</a:t>
            </a:r>
            <a:r>
              <a:rPr kumimoji="0" sz="1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N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G</a:t>
            </a:r>
            <a:r>
              <a:rPr kumimoji="0" sz="1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U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AGE)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241300" marR="0" lvl="0" indent="-229235" algn="l" defTabSz="914400" rtl="0" eaLnBrk="1" fontAlgn="auto" latinLnBrk="0" hangingPunct="1">
              <a:lnSpc>
                <a:spcPct val="100000"/>
              </a:lnSpc>
              <a:spcBef>
                <a:spcPts val="1330"/>
              </a:spcBef>
              <a:spcAft>
                <a:spcPts val="0"/>
              </a:spcAft>
              <a:buClr>
                <a:srgbClr val="415487"/>
              </a:buClr>
              <a:buSzTx/>
              <a:buFontTx/>
              <a:buChar char="•"/>
              <a:tabLst>
                <a:tab pos="240665" algn="l"/>
                <a:tab pos="241935" algn="l"/>
              </a:tabLst>
              <a:defRPr/>
            </a:pPr>
            <a:r>
              <a:rPr kumimoji="0" sz="1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DD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L</a:t>
            </a:r>
            <a:r>
              <a:rPr kumimoji="0" sz="14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(</a:t>
            </a:r>
            <a:r>
              <a:rPr kumimoji="0" sz="1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</a:t>
            </a:r>
            <a:r>
              <a:rPr kumimoji="0" sz="1400" b="0" i="0" u="none" strike="noStrike" kern="1200" cap="none" spc="-1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</a:t>
            </a:r>
            <a:r>
              <a:rPr kumimoji="0" sz="1400" b="0" i="0" u="none" strike="noStrike" kern="1200" cap="none" spc="-11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</a:t>
            </a:r>
            <a:r>
              <a:rPr kumimoji="0" sz="14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</a:t>
            </a:r>
            <a:r>
              <a:rPr kumimoji="0" sz="1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F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I</a:t>
            </a:r>
            <a:r>
              <a:rPr kumimoji="0" sz="1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N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I</a:t>
            </a:r>
            <a:r>
              <a:rPr kumimoji="0" sz="1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ION</a:t>
            </a:r>
            <a:r>
              <a:rPr kumimoji="0" sz="1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LA</a:t>
            </a:r>
            <a:r>
              <a:rPr kumimoji="0" sz="1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N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G</a:t>
            </a:r>
            <a:r>
              <a:rPr kumimoji="0" sz="1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U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AGE)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241300" marR="0" lvl="0" indent="-229235" algn="l" defTabSz="914400" rtl="0" eaLnBrk="1" fontAlgn="auto" latinLnBrk="0" hangingPunct="1">
              <a:lnSpc>
                <a:spcPct val="100000"/>
              </a:lnSpc>
              <a:spcBef>
                <a:spcPts val="1345"/>
              </a:spcBef>
              <a:spcAft>
                <a:spcPts val="0"/>
              </a:spcAft>
              <a:buClr>
                <a:srgbClr val="415487"/>
              </a:buClr>
              <a:buSzTx/>
              <a:buFontTx/>
              <a:buChar char="•"/>
              <a:tabLst>
                <a:tab pos="240665" algn="l"/>
                <a:tab pos="241935" algn="l"/>
              </a:tabLst>
              <a:defRPr/>
            </a:pPr>
            <a:r>
              <a:rPr kumimoji="0" sz="1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DC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L</a:t>
            </a:r>
            <a:r>
              <a:rPr kumimoji="0" sz="14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(</a:t>
            </a:r>
            <a:r>
              <a:rPr kumimoji="0" sz="1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</a:t>
            </a:r>
            <a:r>
              <a:rPr kumimoji="0" sz="1400" b="0" i="0" u="none" strike="noStrike" kern="1200" cap="none" spc="-1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</a:t>
            </a:r>
            <a:r>
              <a:rPr kumimoji="0" sz="1400" b="0" i="0" u="none" strike="noStrike" kern="1200" cap="none" spc="-1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</a:t>
            </a:r>
            <a:r>
              <a:rPr kumimoji="0" sz="14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</a:t>
            </a:r>
            <a:r>
              <a:rPr kumimoji="0" sz="14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</a:t>
            </a:r>
            <a:r>
              <a:rPr kumimoji="0" sz="1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NTR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OL</a:t>
            </a:r>
            <a:r>
              <a:rPr kumimoji="0" sz="14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LA</a:t>
            </a:r>
            <a:r>
              <a:rPr kumimoji="0" sz="1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N</a:t>
            </a:r>
            <a:r>
              <a:rPr kumimoji="0" sz="14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G</a:t>
            </a:r>
            <a:r>
              <a:rPr kumimoji="0" sz="1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U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AGE)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241300" marR="0" lvl="0" indent="-229235" algn="l" defTabSz="914400" rtl="0" eaLnBrk="1" fontAlgn="auto" latinLnBrk="0" hangingPunct="1">
              <a:lnSpc>
                <a:spcPct val="100000"/>
              </a:lnSpc>
              <a:spcBef>
                <a:spcPts val="1330"/>
              </a:spcBef>
              <a:spcAft>
                <a:spcPts val="0"/>
              </a:spcAft>
              <a:buClr>
                <a:srgbClr val="415487"/>
              </a:buClr>
              <a:buSzTx/>
              <a:buFontTx/>
              <a:buChar char="•"/>
              <a:tabLst>
                <a:tab pos="240665" algn="l"/>
                <a:tab pos="241935" algn="l"/>
              </a:tabLst>
              <a:defRPr/>
            </a:pP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TCL</a:t>
            </a:r>
            <a:r>
              <a:rPr kumimoji="0" sz="14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(TRANSACTION</a:t>
            </a:r>
            <a:r>
              <a:rPr kumimoji="0" sz="1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CONTROL</a:t>
            </a:r>
            <a:r>
              <a:rPr kumimoji="0" sz="14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LANGUAGE)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09243" y="925830"/>
            <a:ext cx="504253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b="0" spc="-35" dirty="0">
                <a:latin typeface="Arial MT"/>
                <a:cs typeface="Arial MT"/>
              </a:rPr>
              <a:t>Types</a:t>
            </a:r>
            <a:r>
              <a:rPr b="0" spc="-45" dirty="0">
                <a:latin typeface="Arial MT"/>
                <a:cs typeface="Arial MT"/>
              </a:rPr>
              <a:t> </a:t>
            </a:r>
            <a:r>
              <a:rPr b="0" spc="-5" dirty="0">
                <a:latin typeface="Arial MT"/>
                <a:cs typeface="Arial MT"/>
              </a:rPr>
              <a:t>of</a:t>
            </a:r>
            <a:r>
              <a:rPr b="0" spc="-30" dirty="0">
                <a:latin typeface="Arial MT"/>
                <a:cs typeface="Arial MT"/>
              </a:rPr>
              <a:t> </a:t>
            </a:r>
            <a:r>
              <a:rPr b="0" dirty="0">
                <a:latin typeface="Arial MT"/>
                <a:cs typeface="Arial MT"/>
              </a:rPr>
              <a:t>SQL</a:t>
            </a:r>
            <a:r>
              <a:rPr b="0" spc="-160" dirty="0">
                <a:latin typeface="Arial MT"/>
                <a:cs typeface="Arial MT"/>
              </a:rPr>
              <a:t> </a:t>
            </a:r>
            <a:r>
              <a:rPr b="0" spc="-5" dirty="0">
                <a:latin typeface="Arial MT"/>
                <a:cs typeface="Arial MT"/>
              </a:rPr>
              <a:t>Statements…</a:t>
            </a:r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2 chapter2 (2)_page-0040">
            <a:extLst>
              <a:ext uri="{FF2B5EF4-FFF2-40B4-BE49-F238E27FC236}">
                <a16:creationId xmlns:a16="http://schemas.microsoft.com/office/drawing/2014/main" id="{3F54CDD2-F38D-A83A-EE88-5E3046FF129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6750"/>
            <a:ext cx="12192000" cy="5522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551440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2 chapter2 (2)_page-0041">
            <a:extLst>
              <a:ext uri="{FF2B5EF4-FFF2-40B4-BE49-F238E27FC236}">
                <a16:creationId xmlns:a16="http://schemas.microsoft.com/office/drawing/2014/main" id="{D8189539-415C-8C9F-2029-94A28C6ECB9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4763"/>
            <a:ext cx="12192000" cy="430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727796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1C15452-095D-2A83-CA02-513D9C9FBA80}"/>
              </a:ext>
            </a:extLst>
          </p:cNvPr>
          <p:cNvSpPr txBox="1"/>
          <p:nvPr/>
        </p:nvSpPr>
        <p:spPr>
          <a:xfrm>
            <a:off x="1060775" y="602971"/>
            <a:ext cx="10474731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dirty="0"/>
              <a:t>Question 3:</a:t>
            </a:r>
          </a:p>
          <a:p>
            <a:r>
              <a:rPr lang="en-IN" sz="3200" dirty="0"/>
              <a:t>Select employees whose hire date is before January 1, 2021, and their salary is greater than 50000.</a:t>
            </a:r>
          </a:p>
          <a:p>
            <a:endParaRPr lang="en-IN" sz="3200" dirty="0"/>
          </a:p>
          <a:p>
            <a:endParaRPr lang="en-IN" sz="3200" dirty="0"/>
          </a:p>
          <a:p>
            <a:r>
              <a:rPr lang="en-IN" sz="3200" dirty="0"/>
              <a:t>Question 4:</a:t>
            </a:r>
          </a:p>
          <a:p>
            <a:r>
              <a:rPr lang="en-IN" sz="3200" dirty="0"/>
              <a:t>Select employees whose first name starts with 'J' and are either Financial Analysts or HR Managers.</a:t>
            </a:r>
          </a:p>
          <a:p>
            <a:endParaRPr lang="en-IN" sz="3200" dirty="0"/>
          </a:p>
          <a:p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3014045504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97888BD-769A-9E49-E67C-B487B74DA1BB}"/>
              </a:ext>
            </a:extLst>
          </p:cNvPr>
          <p:cNvSpPr txBox="1"/>
          <p:nvPr/>
        </p:nvSpPr>
        <p:spPr>
          <a:xfrm>
            <a:off x="1032640" y="504497"/>
            <a:ext cx="10559137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dirty="0"/>
              <a:t>Solution 3:</a:t>
            </a:r>
          </a:p>
          <a:p>
            <a:r>
              <a:rPr lang="en-IN" sz="2400" dirty="0"/>
              <a:t>Select employees whose hire date is before January 1, 2021, and their salary is greater than 50000.</a:t>
            </a:r>
          </a:p>
          <a:p>
            <a:endParaRPr lang="en-IN" sz="2400" dirty="0"/>
          </a:p>
          <a:p>
            <a:r>
              <a:rPr lang="en-IN" sz="2400" dirty="0"/>
              <a:t>SELECT * FROM Employees WHERE </a:t>
            </a:r>
            <a:r>
              <a:rPr lang="en-IN" sz="2400" dirty="0" err="1"/>
              <a:t>hire_date</a:t>
            </a:r>
            <a:r>
              <a:rPr lang="en-IN" sz="2400" dirty="0"/>
              <a:t> &lt; '2021-01-01' AND salary &gt; 50000.00;</a:t>
            </a:r>
          </a:p>
          <a:p>
            <a:endParaRPr lang="en-IN" sz="2400" dirty="0"/>
          </a:p>
          <a:p>
            <a:r>
              <a:rPr lang="en-IN" sz="2400" dirty="0"/>
              <a:t>Solution 4:</a:t>
            </a:r>
          </a:p>
          <a:p>
            <a:r>
              <a:rPr lang="en-IN" sz="2400" dirty="0"/>
              <a:t>Select employees whose first name starts with 'J' and are either Financial Analysts or HR Managers.</a:t>
            </a:r>
          </a:p>
          <a:p>
            <a:endParaRPr lang="en-IN" sz="2400" dirty="0"/>
          </a:p>
          <a:p>
            <a:r>
              <a:rPr lang="en-IN" sz="2400" dirty="0"/>
              <a:t>SELECT * FROM Employees WHERE </a:t>
            </a:r>
            <a:r>
              <a:rPr lang="en-IN" sz="2400" dirty="0" err="1"/>
              <a:t>first_name</a:t>
            </a:r>
            <a:r>
              <a:rPr lang="en-IN" sz="2400" dirty="0"/>
              <a:t> LIKE 'J%' AND (position = 'Financial Analyst' OR position = 'HR Manager’);</a:t>
            </a:r>
          </a:p>
          <a:p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3257465083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99C0890-60F7-CB58-2A42-19F8A451F85D}"/>
              </a:ext>
            </a:extLst>
          </p:cNvPr>
          <p:cNvSpPr txBox="1"/>
          <p:nvPr/>
        </p:nvSpPr>
        <p:spPr>
          <a:xfrm>
            <a:off x="701566" y="1443841"/>
            <a:ext cx="1051038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dirty="0"/>
              <a:t>Question 5:</a:t>
            </a:r>
          </a:p>
          <a:p>
            <a:r>
              <a:rPr lang="en-IN" sz="3200" dirty="0"/>
              <a:t>Select employees whose salary is within a specific range and sort the result by salary in descending order.</a:t>
            </a:r>
          </a:p>
          <a:p>
            <a:endParaRPr lang="en-IN" sz="3200" dirty="0"/>
          </a:p>
          <a:p>
            <a:endParaRPr lang="en-IN" sz="3200" dirty="0"/>
          </a:p>
          <a:p>
            <a:r>
              <a:rPr lang="en-IN" sz="3200" dirty="0"/>
              <a:t>Question 6: Select employees with more than 5 years of experience or whose salary is greater than 55000, and are not part of the IT department.</a:t>
            </a:r>
          </a:p>
          <a:p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1219338429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AE6FBB0-A04A-8CCF-3699-D3A499D9B05C}"/>
              </a:ext>
            </a:extLst>
          </p:cNvPr>
          <p:cNvSpPr txBox="1"/>
          <p:nvPr/>
        </p:nvSpPr>
        <p:spPr>
          <a:xfrm>
            <a:off x="701566" y="844063"/>
            <a:ext cx="10454114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dirty="0"/>
              <a:t>Solution 5:</a:t>
            </a:r>
          </a:p>
          <a:p>
            <a:r>
              <a:rPr lang="en-IN" sz="2400" dirty="0"/>
              <a:t>Select employees whose salary is within a specific range and sort the result by salary in descending order.</a:t>
            </a:r>
          </a:p>
          <a:p>
            <a:endParaRPr lang="en-IN" sz="2400" dirty="0"/>
          </a:p>
          <a:p>
            <a:r>
              <a:rPr lang="en-IN" sz="2400" dirty="0"/>
              <a:t>SELECT * FROM Employees WHERE salary BETWEEN 40000.00 AND 60000.00 ORDER BY salary DESC; </a:t>
            </a:r>
          </a:p>
          <a:p>
            <a:endParaRPr lang="en-IN" sz="2400" dirty="0"/>
          </a:p>
          <a:p>
            <a:r>
              <a:rPr lang="en-IN" sz="2400" dirty="0"/>
              <a:t>Solution 6: Select employees with more than 5 years of experience or whose salary is greater than 55000, and are not part of the IT department.</a:t>
            </a:r>
          </a:p>
          <a:p>
            <a:endParaRPr lang="en-IN" sz="2400" dirty="0"/>
          </a:p>
          <a:p>
            <a:r>
              <a:rPr lang="en-IN" sz="2400" dirty="0"/>
              <a:t>SELECT * FROM Employees WHERE (</a:t>
            </a:r>
            <a:r>
              <a:rPr lang="en-IN" sz="2400" dirty="0" err="1"/>
              <a:t>years_of_exp</a:t>
            </a:r>
            <a:r>
              <a:rPr lang="en-IN" sz="2400" dirty="0"/>
              <a:t> &gt; 5 OR salary &gt; 55000.00) AND department &lt;&gt; 'IT'; These examples demonstrate some more complex scenarios using</a:t>
            </a:r>
          </a:p>
        </p:txBody>
      </p:sp>
    </p:spTree>
    <p:extLst>
      <p:ext uri="{BB962C8B-B14F-4D97-AF65-F5344CB8AC3E}">
        <p14:creationId xmlns:p14="http://schemas.microsoft.com/office/powerpoint/2010/main" val="3528275746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21709-5C79-CE84-9C29-CFFBF08855E6}"/>
              </a:ext>
            </a:extLst>
          </p:cNvPr>
          <p:cNvSpPr txBox="1">
            <a:spLocks/>
          </p:cNvSpPr>
          <p:nvPr/>
        </p:nvSpPr>
        <p:spPr>
          <a:xfrm>
            <a:off x="1524000" y="2571336"/>
            <a:ext cx="9144000" cy="23876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dirty="0"/>
              <a:t>End of Day 2</a:t>
            </a:r>
          </a:p>
          <a:p>
            <a:pPr algn="ctr"/>
            <a:r>
              <a:rPr lang="en-IN" dirty="0"/>
              <a:t>Any Query?</a:t>
            </a:r>
          </a:p>
        </p:txBody>
      </p:sp>
    </p:spTree>
    <p:extLst>
      <p:ext uri="{BB962C8B-B14F-4D97-AF65-F5344CB8AC3E}">
        <p14:creationId xmlns:p14="http://schemas.microsoft.com/office/powerpoint/2010/main" val="33726013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07414" y="2933826"/>
            <a:ext cx="7614284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509" dirty="0">
                <a:latin typeface="Verdana"/>
                <a:cs typeface="Verdana"/>
              </a:rPr>
              <a:t>DML</a:t>
            </a:r>
            <a:r>
              <a:rPr sz="4000" spc="-240" dirty="0">
                <a:latin typeface="Verdana"/>
                <a:cs typeface="Verdana"/>
              </a:rPr>
              <a:t> </a:t>
            </a:r>
            <a:r>
              <a:rPr sz="4000" spc="-450" dirty="0">
                <a:latin typeface="Verdana"/>
                <a:cs typeface="Verdana"/>
              </a:rPr>
              <a:t>Statements</a:t>
            </a:r>
            <a:r>
              <a:rPr sz="4000" spc="-225" dirty="0">
                <a:latin typeface="Verdana"/>
                <a:cs typeface="Verdana"/>
              </a:rPr>
              <a:t> </a:t>
            </a:r>
            <a:r>
              <a:rPr sz="4000" spc="-555" dirty="0">
                <a:latin typeface="Verdana"/>
                <a:cs typeface="Verdana"/>
              </a:rPr>
              <a:t>with</a:t>
            </a:r>
            <a:r>
              <a:rPr sz="4000" spc="-235" dirty="0">
                <a:latin typeface="Verdana"/>
                <a:cs typeface="Verdana"/>
              </a:rPr>
              <a:t> </a:t>
            </a:r>
            <a:r>
              <a:rPr sz="4000" spc="-300" dirty="0">
                <a:latin typeface="Verdana"/>
                <a:cs typeface="Verdana"/>
              </a:rPr>
              <a:t>examples</a:t>
            </a:r>
            <a:endParaRPr sz="40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82446" y="1969770"/>
            <a:ext cx="5182870" cy="15182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0665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>
                <a:srgbClr val="415487"/>
              </a:buClr>
              <a:buSzTx/>
              <a:buFontTx/>
              <a:buChar char="•"/>
              <a:tabLst>
                <a:tab pos="240665" algn="l"/>
                <a:tab pos="241300" algn="l"/>
              </a:tabLst>
              <a:defRPr/>
            </a:pP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DML</a:t>
            </a:r>
            <a:r>
              <a:rPr kumimoji="0" sz="14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is</a:t>
            </a:r>
            <a:r>
              <a:rPr kumimoji="0" sz="1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short</a:t>
            </a:r>
            <a:r>
              <a:rPr kumimoji="0" sz="14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name</a:t>
            </a:r>
            <a:r>
              <a:rPr kumimoji="0" sz="1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of</a:t>
            </a:r>
            <a:r>
              <a:rPr kumimoji="0" sz="1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Data</a:t>
            </a:r>
            <a:r>
              <a:rPr kumimoji="0" sz="1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Manipulation</a:t>
            </a:r>
            <a:r>
              <a:rPr kumimoji="0" sz="14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Language.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240665" marR="0" lvl="0" indent="-228600" algn="l" defTabSz="914400" rtl="0" eaLnBrk="1" fontAlgn="auto" latinLnBrk="0" hangingPunct="1">
              <a:lnSpc>
                <a:spcPct val="100000"/>
              </a:lnSpc>
              <a:spcBef>
                <a:spcPts val="1330"/>
              </a:spcBef>
              <a:spcAft>
                <a:spcPts val="0"/>
              </a:spcAft>
              <a:buClr>
                <a:srgbClr val="415487"/>
              </a:buClr>
              <a:buSzTx/>
              <a:buFontTx/>
              <a:buChar char="•"/>
              <a:tabLst>
                <a:tab pos="240665" algn="l"/>
                <a:tab pos="241300" algn="l"/>
              </a:tabLst>
              <a:defRPr/>
            </a:pP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Deals</a:t>
            </a:r>
            <a:r>
              <a:rPr kumimoji="0" sz="1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with</a:t>
            </a:r>
            <a:r>
              <a:rPr kumimoji="0" sz="14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data</a:t>
            </a:r>
            <a:r>
              <a:rPr kumimoji="0" sz="14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manipulation,</a:t>
            </a:r>
            <a:r>
              <a:rPr kumimoji="0" sz="14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and</a:t>
            </a:r>
            <a:r>
              <a:rPr kumimoji="0" sz="1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includes</a:t>
            </a:r>
            <a:r>
              <a:rPr kumimoji="0" sz="14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most</a:t>
            </a:r>
            <a:r>
              <a:rPr kumimoji="0" sz="1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common</a:t>
            </a:r>
            <a:r>
              <a:rPr kumimoji="0" sz="14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SQL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240665" marR="0" lvl="0" indent="0" algn="l" defTabSz="914400" rtl="0" eaLnBrk="1" fontAlgn="auto" latinLnBrk="0" hangingPunct="1">
              <a:lnSpc>
                <a:spcPct val="100000"/>
              </a:lnSpc>
              <a:spcBef>
                <a:spcPts val="33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statements</a:t>
            </a:r>
            <a:r>
              <a:rPr kumimoji="0" sz="14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such</a:t>
            </a:r>
            <a:r>
              <a:rPr kumimoji="0" sz="1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SELECT,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INSERT,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UPDATE,</a:t>
            </a:r>
            <a:r>
              <a:rPr kumimoji="0" sz="140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DELETE</a:t>
            </a:r>
            <a:r>
              <a:rPr kumimoji="0" sz="14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etc.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240665" marR="191135" lvl="0" indent="-228600" algn="l" defTabSz="914400" rtl="0" eaLnBrk="1" fontAlgn="auto" latinLnBrk="0" hangingPunct="1">
              <a:lnSpc>
                <a:spcPct val="120000"/>
              </a:lnSpc>
              <a:spcBef>
                <a:spcPts val="1010"/>
              </a:spcBef>
              <a:spcAft>
                <a:spcPts val="0"/>
              </a:spcAft>
              <a:buClr>
                <a:srgbClr val="415487"/>
              </a:buClr>
              <a:buSzTx/>
              <a:buFontTx/>
              <a:buChar char="•"/>
              <a:tabLst>
                <a:tab pos="240665" algn="l"/>
                <a:tab pos="241300" algn="l"/>
              </a:tabLst>
              <a:defRPr/>
            </a:pP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It</a:t>
            </a:r>
            <a:r>
              <a:rPr kumimoji="0" sz="1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is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used</a:t>
            </a:r>
            <a:r>
              <a:rPr kumimoji="0" sz="1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to</a:t>
            </a:r>
            <a:r>
              <a:rPr kumimoji="0" sz="1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store,</a:t>
            </a:r>
            <a:r>
              <a:rPr kumimoji="0" sz="14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modify,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retrieve,</a:t>
            </a:r>
            <a:r>
              <a:rPr kumimoji="0" sz="14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delete</a:t>
            </a:r>
            <a:r>
              <a:rPr kumimoji="0" sz="1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and</a:t>
            </a:r>
            <a:r>
              <a:rPr kumimoji="0" sz="1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update</a:t>
            </a:r>
            <a:r>
              <a:rPr kumimoji="0" sz="14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data</a:t>
            </a:r>
            <a:r>
              <a:rPr kumimoji="0" sz="1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in </a:t>
            </a:r>
            <a:r>
              <a:rPr kumimoji="0" sz="1400" b="0" i="0" u="none" strike="noStrike" kern="1200" cap="none" spc="-3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database.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09243" y="925830"/>
            <a:ext cx="481584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b="0" spc="-5" dirty="0">
                <a:latin typeface="Arial MT"/>
                <a:cs typeface="Arial MT"/>
              </a:rPr>
              <a:t>DML</a:t>
            </a:r>
            <a:r>
              <a:rPr b="0" spc="-155" dirty="0">
                <a:latin typeface="Arial MT"/>
                <a:cs typeface="Arial MT"/>
              </a:rPr>
              <a:t> </a:t>
            </a:r>
            <a:r>
              <a:rPr b="0" spc="-5" dirty="0">
                <a:latin typeface="Arial MT"/>
                <a:cs typeface="Arial MT"/>
              </a:rPr>
              <a:t>statements</a:t>
            </a:r>
            <a:r>
              <a:rPr b="0" spc="-55" dirty="0">
                <a:latin typeface="Arial MT"/>
                <a:cs typeface="Arial MT"/>
              </a:rPr>
              <a:t> </a:t>
            </a:r>
            <a:r>
              <a:rPr b="0" spc="-5" dirty="0">
                <a:latin typeface="Arial MT"/>
                <a:cs typeface="Arial MT"/>
              </a:rPr>
              <a:t>defined…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09243" y="1913001"/>
            <a:ext cx="8799195" cy="103378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marR="0" lvl="0" indent="-229235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>
                <a:srgbClr val="415487"/>
              </a:buClr>
              <a:buSzTx/>
              <a:buFontTx/>
              <a:buChar char="•"/>
              <a:tabLst>
                <a:tab pos="240665" algn="l"/>
                <a:tab pos="241935" algn="l"/>
              </a:tabLst>
              <a:defRPr/>
            </a:pP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The</a:t>
            </a:r>
            <a:r>
              <a:rPr kumimoji="0" sz="1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SELECT</a:t>
            </a:r>
            <a:r>
              <a:rPr kumimoji="0" sz="1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statement</a:t>
            </a:r>
            <a:r>
              <a:rPr kumimoji="0" sz="14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is used</a:t>
            </a:r>
            <a:r>
              <a:rPr kumimoji="0" sz="1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to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select</a:t>
            </a:r>
            <a:r>
              <a:rPr kumimoji="0" sz="14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records</a:t>
            </a:r>
            <a:r>
              <a:rPr kumimoji="0" sz="14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from</a:t>
            </a:r>
            <a:r>
              <a:rPr kumimoji="0" sz="14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the</a:t>
            </a:r>
            <a:r>
              <a:rPr kumimoji="0" sz="1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table,</a:t>
            </a:r>
            <a:r>
              <a:rPr kumimoji="0" sz="1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with</a:t>
            </a:r>
            <a:r>
              <a:rPr kumimoji="0" sz="1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or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without</a:t>
            </a:r>
            <a:r>
              <a:rPr kumimoji="0" sz="1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condition.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50"/>
              </a:spcBef>
              <a:spcAft>
                <a:spcPts val="0"/>
              </a:spcAft>
              <a:buClr>
                <a:srgbClr val="415487"/>
              </a:buClr>
              <a:buSzTx/>
              <a:buFont typeface="Arial MT"/>
              <a:buChar char="•"/>
              <a:tabLst/>
              <a:defRPr/>
            </a:pPr>
            <a:endParaRPr kumimoji="0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241300" marR="0" lvl="0" indent="-22923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5487"/>
              </a:buClr>
              <a:buSzTx/>
              <a:buFont typeface="Arial MT"/>
              <a:buChar char="•"/>
              <a:tabLst>
                <a:tab pos="240665" algn="l"/>
                <a:tab pos="241935" algn="l"/>
              </a:tabLst>
              <a:defRPr/>
            </a:pPr>
            <a:r>
              <a:rPr kumimoji="0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Select</a:t>
            </a:r>
            <a:r>
              <a:rPr kumimoji="0" sz="1400" b="1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*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from</a:t>
            </a:r>
            <a:r>
              <a:rPr kumimoji="0" sz="1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student</a:t>
            </a:r>
            <a:r>
              <a:rPr kumimoji="0" sz="1400" b="0" i="0" u="none" strike="noStrike" kern="1200" cap="none" spc="3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-</a:t>
            </a:r>
            <a:r>
              <a:rPr kumimoji="0" sz="1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Gets</a:t>
            </a:r>
            <a:r>
              <a:rPr kumimoji="0" sz="1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all</a:t>
            </a:r>
            <a:r>
              <a:rPr kumimoji="0" sz="1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records</a:t>
            </a:r>
            <a:r>
              <a:rPr kumimoji="0" sz="14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of</a:t>
            </a:r>
            <a:r>
              <a:rPr kumimoji="0" sz="1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student</a:t>
            </a:r>
            <a:r>
              <a:rPr kumimoji="0" sz="14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table.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241300" marR="0" lvl="0" indent="-229235" algn="l" defTabSz="914400" rtl="0" eaLnBrk="1" fontAlgn="auto" latinLnBrk="0" hangingPunct="1">
              <a:lnSpc>
                <a:spcPct val="100000"/>
              </a:lnSpc>
              <a:spcBef>
                <a:spcPts val="1350"/>
              </a:spcBef>
              <a:spcAft>
                <a:spcPts val="0"/>
              </a:spcAft>
              <a:buClr>
                <a:srgbClr val="415487"/>
              </a:buClr>
              <a:buSzTx/>
              <a:buFont typeface="Arial MT"/>
              <a:buChar char="•"/>
              <a:tabLst>
                <a:tab pos="240665" algn="l"/>
                <a:tab pos="241935" algn="l"/>
              </a:tabLst>
              <a:defRPr/>
            </a:pPr>
            <a:r>
              <a:rPr kumimoji="0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Select</a:t>
            </a:r>
            <a:r>
              <a:rPr kumimoji="0" sz="1400" b="1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* from</a:t>
            </a:r>
            <a:r>
              <a:rPr kumimoji="0" sz="1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student</a:t>
            </a:r>
            <a:r>
              <a:rPr kumimoji="0" sz="14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where</a:t>
            </a:r>
            <a:r>
              <a:rPr kumimoji="0" sz="14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rank</a:t>
            </a:r>
            <a:r>
              <a:rPr kumimoji="0" sz="1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&gt;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5</a:t>
            </a:r>
            <a:r>
              <a:rPr kumimoji="0" sz="1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- Gets</a:t>
            </a:r>
            <a:r>
              <a:rPr kumimoji="0" sz="1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records</a:t>
            </a:r>
            <a:r>
              <a:rPr kumimoji="0" sz="14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with</a:t>
            </a:r>
            <a:r>
              <a:rPr kumimoji="0" sz="140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the</a:t>
            </a:r>
            <a:r>
              <a:rPr kumimoji="0" sz="1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condition</a:t>
            </a:r>
            <a:r>
              <a:rPr kumimoji="0" sz="14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where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students'</a:t>
            </a:r>
            <a:r>
              <a:rPr kumimoji="0" sz="14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rank</a:t>
            </a:r>
            <a:r>
              <a:rPr kumimoji="0" sz="1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is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greater</a:t>
            </a:r>
            <a:r>
              <a:rPr kumimoji="0" sz="14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than</a:t>
            </a:r>
            <a:r>
              <a:rPr kumimoji="0" sz="14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5.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09243" y="925830"/>
            <a:ext cx="4107179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b="0" dirty="0">
                <a:latin typeface="Arial MT"/>
                <a:cs typeface="Arial MT"/>
              </a:rPr>
              <a:t>SELECT</a:t>
            </a:r>
            <a:r>
              <a:rPr b="0" spc="-114" dirty="0">
                <a:latin typeface="Arial MT"/>
                <a:cs typeface="Arial MT"/>
              </a:rPr>
              <a:t> </a:t>
            </a:r>
            <a:r>
              <a:rPr b="0" spc="-5" dirty="0">
                <a:latin typeface="Arial MT"/>
                <a:cs typeface="Arial MT"/>
              </a:rPr>
              <a:t>statements…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09243" y="1830705"/>
            <a:ext cx="8835390" cy="62230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marR="0" lvl="0" indent="-229235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>
                <a:srgbClr val="415487"/>
              </a:buClr>
              <a:buSzTx/>
              <a:buFontTx/>
              <a:buChar char="•"/>
              <a:tabLst>
                <a:tab pos="240665" algn="l"/>
                <a:tab pos="241935" algn="l"/>
              </a:tabLst>
              <a:defRPr/>
            </a:pPr>
            <a:r>
              <a:rPr kumimoji="0" sz="1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INSERT</a:t>
            </a:r>
            <a:r>
              <a:rPr kumimoji="0" sz="14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statement</a:t>
            </a:r>
            <a:r>
              <a:rPr kumimoji="0" sz="14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is used</a:t>
            </a:r>
            <a:r>
              <a:rPr kumimoji="0" sz="1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to</a:t>
            </a:r>
            <a:r>
              <a:rPr kumimoji="0" sz="1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insert</a:t>
            </a:r>
            <a:r>
              <a:rPr kumimoji="0" sz="1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set</a:t>
            </a:r>
            <a:r>
              <a:rPr kumimoji="0" sz="1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of</a:t>
            </a:r>
            <a:r>
              <a:rPr kumimoji="0" sz="1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values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into</a:t>
            </a:r>
            <a:r>
              <a:rPr kumimoji="0" sz="1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database</a:t>
            </a:r>
            <a:r>
              <a:rPr kumimoji="0" sz="14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table.</a:t>
            </a:r>
            <a:r>
              <a:rPr kumimoji="0" sz="1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Insert</a:t>
            </a:r>
            <a:r>
              <a:rPr kumimoji="0" sz="14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statement</a:t>
            </a:r>
            <a:r>
              <a:rPr kumimoji="0" sz="14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it</a:t>
            </a:r>
            <a:r>
              <a:rPr kumimoji="0" sz="14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used</a:t>
            </a:r>
            <a:r>
              <a:rPr kumimoji="0" sz="1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with</a:t>
            </a:r>
            <a:r>
              <a:rPr kumimoji="0" sz="140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Values.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241300" marR="0" lvl="0" indent="-229235" algn="l" defTabSz="914400" rtl="0" eaLnBrk="1" fontAlgn="auto" latinLnBrk="0" hangingPunct="1">
              <a:lnSpc>
                <a:spcPct val="100000"/>
              </a:lnSpc>
              <a:spcBef>
                <a:spcPts val="1330"/>
              </a:spcBef>
              <a:spcAft>
                <a:spcPts val="0"/>
              </a:spcAft>
              <a:buClr>
                <a:srgbClr val="415487"/>
              </a:buClr>
              <a:buSzTx/>
              <a:buFontTx/>
              <a:buChar char="•"/>
              <a:tabLst>
                <a:tab pos="240665" algn="l"/>
                <a:tab pos="241935" algn="l"/>
              </a:tabLst>
              <a:defRPr/>
            </a:pP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Insert</a:t>
            </a:r>
            <a:r>
              <a:rPr kumimoji="0" sz="14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Into</a:t>
            </a:r>
            <a:r>
              <a:rPr kumimoji="0" sz="14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Student</a:t>
            </a:r>
            <a:r>
              <a:rPr kumimoji="0" sz="14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(Rank,</a:t>
            </a:r>
            <a:r>
              <a:rPr kumimoji="0" sz="1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StudentName,</a:t>
            </a:r>
            <a:r>
              <a:rPr kumimoji="0" sz="14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Mark)</a:t>
            </a:r>
            <a:r>
              <a:rPr kumimoji="0" sz="1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Values</a:t>
            </a:r>
            <a:r>
              <a:rPr kumimoji="0" sz="1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(1,’Abbas’,450)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09243" y="925830"/>
            <a:ext cx="354901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b="0" dirty="0">
                <a:latin typeface="Arial MT"/>
                <a:cs typeface="Arial MT"/>
              </a:rPr>
              <a:t>Insert</a:t>
            </a:r>
            <a:r>
              <a:rPr b="0" spc="-65" dirty="0">
                <a:latin typeface="Arial MT"/>
                <a:cs typeface="Arial MT"/>
              </a:rPr>
              <a:t> </a:t>
            </a:r>
            <a:r>
              <a:rPr b="0" spc="-5" dirty="0">
                <a:latin typeface="Arial MT"/>
                <a:cs typeface="Arial MT"/>
              </a:rPr>
              <a:t>statements…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09243" y="1830705"/>
            <a:ext cx="8324850" cy="10064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marR="0" lvl="0" indent="-229235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>
                <a:srgbClr val="415487"/>
              </a:buClr>
              <a:buSzTx/>
              <a:buFontTx/>
              <a:buChar char="•"/>
              <a:tabLst>
                <a:tab pos="240665" algn="l"/>
                <a:tab pos="241935" algn="l"/>
              </a:tabLst>
              <a:defRPr/>
            </a:pP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The</a:t>
            </a:r>
            <a:r>
              <a:rPr kumimoji="0" sz="1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UPDATE</a:t>
            </a:r>
            <a:r>
              <a:rPr kumimoji="0" sz="140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statement</a:t>
            </a:r>
            <a:r>
              <a:rPr kumimoji="0" sz="14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is</a:t>
            </a:r>
            <a:r>
              <a:rPr kumimoji="0" sz="1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used</a:t>
            </a:r>
            <a:r>
              <a:rPr kumimoji="0" sz="1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to</a:t>
            </a:r>
            <a:r>
              <a:rPr kumimoji="0" sz="1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update</a:t>
            </a:r>
            <a:r>
              <a:rPr kumimoji="0" sz="14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existing</a:t>
            </a:r>
            <a:r>
              <a:rPr kumimoji="0" sz="1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values</a:t>
            </a:r>
            <a:r>
              <a:rPr kumimoji="0" sz="14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in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table,</a:t>
            </a:r>
            <a:r>
              <a:rPr kumimoji="0" sz="1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which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is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based</a:t>
            </a:r>
            <a:r>
              <a:rPr kumimoji="0" sz="1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on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some</a:t>
            </a:r>
            <a:r>
              <a:rPr kumimoji="0" sz="1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condition.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241300" marR="0" lvl="0" indent="-229235" algn="l" defTabSz="914400" rtl="0" eaLnBrk="1" fontAlgn="auto" latinLnBrk="0" hangingPunct="1">
              <a:lnSpc>
                <a:spcPct val="100000"/>
              </a:lnSpc>
              <a:spcBef>
                <a:spcPts val="1330"/>
              </a:spcBef>
              <a:spcAft>
                <a:spcPts val="0"/>
              </a:spcAft>
              <a:buClr>
                <a:srgbClr val="415487"/>
              </a:buClr>
              <a:buSzTx/>
              <a:buFont typeface="Arial MT"/>
              <a:buChar char="•"/>
              <a:tabLst>
                <a:tab pos="240665" algn="l"/>
                <a:tab pos="241935" algn="l"/>
              </a:tabLst>
              <a:defRPr/>
            </a:pPr>
            <a:r>
              <a:rPr kumimoji="0" sz="14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update</a:t>
            </a:r>
            <a:r>
              <a:rPr kumimoji="0" sz="1400" b="1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student</a:t>
            </a:r>
            <a:r>
              <a:rPr kumimoji="0" sz="1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set</a:t>
            </a:r>
            <a:r>
              <a:rPr kumimoji="0" sz="1400" b="1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StudentName=’Abbas’</a:t>
            </a:r>
            <a:r>
              <a:rPr kumimoji="0" sz="14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where</a:t>
            </a:r>
            <a:r>
              <a:rPr kumimoji="0" sz="1400" b="1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StudentName=’Imran’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241300" marR="0" lvl="0" indent="-229235" algn="l" defTabSz="914400" rtl="0" eaLnBrk="1" fontAlgn="auto" latinLnBrk="0" hangingPunct="1">
              <a:lnSpc>
                <a:spcPct val="100000"/>
              </a:lnSpc>
              <a:spcBef>
                <a:spcPts val="1345"/>
              </a:spcBef>
              <a:spcAft>
                <a:spcPts val="0"/>
              </a:spcAft>
              <a:buClr>
                <a:srgbClr val="415487"/>
              </a:buClr>
              <a:buSzTx/>
              <a:buFontTx/>
              <a:buChar char="•"/>
              <a:tabLst>
                <a:tab pos="240665" algn="l"/>
                <a:tab pos="241935" algn="l"/>
              </a:tabLst>
              <a:defRPr/>
            </a:pP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The</a:t>
            </a:r>
            <a:r>
              <a:rPr kumimoji="0" sz="1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query</a:t>
            </a:r>
            <a:r>
              <a:rPr kumimoji="0" sz="1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given</a:t>
            </a:r>
            <a:r>
              <a:rPr kumimoji="0" sz="14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above</a:t>
            </a:r>
            <a:r>
              <a:rPr kumimoji="0" sz="1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will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update</a:t>
            </a:r>
            <a:r>
              <a:rPr kumimoji="0" sz="1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the</a:t>
            </a:r>
            <a:r>
              <a:rPr kumimoji="0" sz="1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student</a:t>
            </a:r>
            <a:r>
              <a:rPr kumimoji="0" sz="14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Name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from</a:t>
            </a:r>
            <a:r>
              <a:rPr kumimoji="0" sz="14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Imran</a:t>
            </a:r>
            <a:r>
              <a:rPr kumimoji="0" sz="1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to</a:t>
            </a:r>
            <a:r>
              <a:rPr kumimoji="0" sz="14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Abbas.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09243" y="925830"/>
            <a:ext cx="384111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b="0" spc="-5" dirty="0">
                <a:latin typeface="Arial MT"/>
                <a:cs typeface="Arial MT"/>
              </a:rPr>
              <a:t>Update</a:t>
            </a:r>
            <a:r>
              <a:rPr b="0" spc="-65" dirty="0">
                <a:latin typeface="Arial MT"/>
                <a:cs typeface="Arial MT"/>
              </a:rPr>
              <a:t> </a:t>
            </a:r>
            <a:r>
              <a:rPr b="0" spc="-5" dirty="0">
                <a:latin typeface="Arial MT"/>
                <a:cs typeface="Arial MT"/>
              </a:rPr>
              <a:t>statements…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E4BB659-4FB5-6E58-6762-AF6131BA51B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21407375"/>
              </p:ext>
            </p:extLst>
          </p:nvPr>
        </p:nvGraphicFramePr>
        <p:xfrm>
          <a:off x="643467" y="660410"/>
          <a:ext cx="10905068" cy="5537196"/>
        </p:xfrm>
        <a:graphic>
          <a:graphicData uri="http://schemas.openxmlformats.org/drawingml/2006/table">
            <a:tbl>
              <a:tblPr firstRow="1" firstCol="1" bandRow="1">
                <a:tableStyleId>{8799B23B-EC83-4686-B30A-512413B5E67A}</a:tableStyleId>
              </a:tblPr>
              <a:tblGrid>
                <a:gridCol w="1626900">
                  <a:extLst>
                    <a:ext uri="{9D8B030D-6E8A-4147-A177-3AD203B41FA5}">
                      <a16:colId xmlns:a16="http://schemas.microsoft.com/office/drawing/2014/main" val="3033595625"/>
                    </a:ext>
                  </a:extLst>
                </a:gridCol>
                <a:gridCol w="2774854">
                  <a:extLst>
                    <a:ext uri="{9D8B030D-6E8A-4147-A177-3AD203B41FA5}">
                      <a16:colId xmlns:a16="http://schemas.microsoft.com/office/drawing/2014/main" val="4059323535"/>
                    </a:ext>
                  </a:extLst>
                </a:gridCol>
                <a:gridCol w="4610801">
                  <a:extLst>
                    <a:ext uri="{9D8B030D-6E8A-4147-A177-3AD203B41FA5}">
                      <a16:colId xmlns:a16="http://schemas.microsoft.com/office/drawing/2014/main" val="3998654991"/>
                    </a:ext>
                  </a:extLst>
                </a:gridCol>
                <a:gridCol w="1892513">
                  <a:extLst>
                    <a:ext uri="{9D8B030D-6E8A-4147-A177-3AD203B41FA5}">
                      <a16:colId xmlns:a16="http://schemas.microsoft.com/office/drawing/2014/main" val="1559563298"/>
                    </a:ext>
                  </a:extLst>
                </a:gridCol>
              </a:tblGrid>
              <a:tr h="26367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kern="0">
                          <a:effectLst/>
                        </a:rPr>
                        <a:t>Day</a:t>
                      </a:r>
                      <a:endParaRPr lang="en-US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129" marR="79129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kern="0">
                          <a:effectLst/>
                        </a:rPr>
                        <a:t>Topic</a:t>
                      </a:r>
                      <a:endParaRPr lang="en-US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129" marR="79129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kern="0">
                          <a:effectLst/>
                        </a:rPr>
                        <a:t>Chapter Details</a:t>
                      </a:r>
                      <a:endParaRPr lang="en-US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129" marR="79129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kern="0">
                          <a:effectLst/>
                        </a:rPr>
                        <a:t>Time Duration</a:t>
                      </a:r>
                      <a:endParaRPr lang="en-US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129" marR="79129" marT="0" marB="0" anchor="b"/>
                </a:tc>
                <a:extLst>
                  <a:ext uri="{0D108BD9-81ED-4DB2-BD59-A6C34878D82A}">
                    <a16:rowId xmlns:a16="http://schemas.microsoft.com/office/drawing/2014/main" val="756120968"/>
                  </a:ext>
                </a:extLst>
              </a:tr>
              <a:tr h="263676">
                <a:tc rowSpan="20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kern="0">
                          <a:effectLst/>
                        </a:rPr>
                        <a:t>Day 2</a:t>
                      </a:r>
                      <a:endParaRPr lang="en-US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129" marR="79129" marT="0" marB="0" anchor="ctr"/>
                </a:tc>
                <a:tc rowSpan="8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kern="0">
                          <a:effectLst/>
                        </a:rPr>
                        <a:t>Operators</a:t>
                      </a:r>
                      <a:endParaRPr lang="en-US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129" marR="79129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kern="0">
                          <a:effectLst/>
                        </a:rPr>
                        <a:t>Debugging errors</a:t>
                      </a:r>
                      <a:endParaRPr lang="en-US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129" marR="79129" marT="0" marB="0" anchor="b"/>
                </a:tc>
                <a:tc rowSpan="8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kern="0">
                          <a:effectLst/>
                        </a:rPr>
                        <a:t>60 mins</a:t>
                      </a:r>
                      <a:endParaRPr lang="en-US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129" marR="79129" marT="0" marB="0" anchor="ctr"/>
                </a:tc>
                <a:extLst>
                  <a:ext uri="{0D108BD9-81ED-4DB2-BD59-A6C34878D82A}">
                    <a16:rowId xmlns:a16="http://schemas.microsoft.com/office/drawing/2014/main" val="2523079525"/>
                  </a:ext>
                </a:extLst>
              </a:tr>
              <a:tr h="26367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kern="0">
                          <a:effectLst/>
                        </a:rPr>
                        <a:t>SQL style</a:t>
                      </a:r>
                      <a:endParaRPr lang="en-US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129" marR="79129" marT="0" marB="0" anchor="b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200202"/>
                  </a:ext>
                </a:extLst>
              </a:tr>
              <a:tr h="26367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kern="0">
                          <a:effectLst/>
                        </a:rPr>
                        <a:t>Using WHERE with numbers</a:t>
                      </a:r>
                      <a:endParaRPr lang="en-US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129" marR="79129" marT="0" marB="0" anchor="b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9885367"/>
                  </a:ext>
                </a:extLst>
              </a:tr>
              <a:tr h="26367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kern="0">
                          <a:effectLst/>
                        </a:rPr>
                        <a:t>Using WHERE with text</a:t>
                      </a:r>
                      <a:endParaRPr lang="en-US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129" marR="79129" marT="0" marB="0" anchor="b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4372542"/>
                  </a:ext>
                </a:extLst>
              </a:tr>
              <a:tr h="26367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kern="0">
                          <a:effectLst/>
                        </a:rPr>
                        <a:t>Using AND and OR</a:t>
                      </a:r>
                      <a:endParaRPr lang="en-US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129" marR="79129" marT="0" marB="0" anchor="b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3821755"/>
                  </a:ext>
                </a:extLst>
              </a:tr>
              <a:tr h="26367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kern="0">
                          <a:effectLst/>
                        </a:rPr>
                        <a:t>Using BETWEEN</a:t>
                      </a:r>
                      <a:endParaRPr lang="en-US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129" marR="79129" marT="0" marB="0" anchor="b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5741214"/>
                  </a:ext>
                </a:extLst>
              </a:tr>
              <a:tr h="26367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kern="0">
                          <a:effectLst/>
                        </a:rPr>
                        <a:t>Filtering text</a:t>
                      </a:r>
                      <a:endParaRPr lang="en-US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129" marR="79129" marT="0" marB="0" anchor="b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5998403"/>
                  </a:ext>
                </a:extLst>
              </a:tr>
              <a:tr h="26367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kern="0">
                          <a:effectLst/>
                        </a:rPr>
                        <a:t>LIKE and NOT LIKE</a:t>
                      </a:r>
                      <a:endParaRPr lang="en-US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129" marR="79129" marT="0" marB="0" anchor="b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7156026"/>
                  </a:ext>
                </a:extLst>
              </a:tr>
              <a:tr h="26367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kern="0">
                          <a:effectLst/>
                        </a:rPr>
                        <a:t>5 mins Break</a:t>
                      </a:r>
                      <a:endParaRPr lang="en-US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129" marR="79129" marT="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8843071"/>
                  </a:ext>
                </a:extLst>
              </a:tr>
              <a:tr h="26367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11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kern="0">
                          <a:effectLst/>
                        </a:rPr>
                        <a:t>Built-in functions</a:t>
                      </a:r>
                      <a:endParaRPr lang="en-US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129" marR="79129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kern="0">
                          <a:effectLst/>
                        </a:rPr>
                        <a:t>WHERE IN</a:t>
                      </a:r>
                      <a:endParaRPr lang="en-US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129" marR="79129" marT="0" marB="0" anchor="b"/>
                </a:tc>
                <a:tc rowSpan="11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kern="0">
                          <a:effectLst/>
                        </a:rPr>
                        <a:t>60 mins</a:t>
                      </a:r>
                      <a:endParaRPr lang="en-US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129" marR="79129" marT="0" marB="0" anchor="ctr"/>
                </a:tc>
                <a:extLst>
                  <a:ext uri="{0D108BD9-81ED-4DB2-BD59-A6C34878D82A}">
                    <a16:rowId xmlns:a16="http://schemas.microsoft.com/office/drawing/2014/main" val="2837068242"/>
                  </a:ext>
                </a:extLst>
              </a:tr>
              <a:tr h="26367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kern="0">
                          <a:effectLst/>
                        </a:rPr>
                        <a:t>Combining filtering and selecting</a:t>
                      </a:r>
                      <a:endParaRPr lang="en-US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129" marR="79129" marT="0" marB="0" anchor="b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1991381"/>
                  </a:ext>
                </a:extLst>
              </a:tr>
              <a:tr h="26367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kern="0">
                          <a:effectLst/>
                        </a:rPr>
                        <a:t>NULL values</a:t>
                      </a:r>
                      <a:endParaRPr lang="en-US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129" marR="79129" marT="0" marB="0" anchor="b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5673075"/>
                  </a:ext>
                </a:extLst>
              </a:tr>
              <a:tr h="26367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kern="0">
                          <a:effectLst/>
                        </a:rPr>
                        <a:t>What does NULL mean?</a:t>
                      </a:r>
                      <a:endParaRPr lang="en-US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129" marR="79129" marT="0" marB="0" anchor="b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5397456"/>
                  </a:ext>
                </a:extLst>
              </a:tr>
              <a:tr h="26367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kern="0">
                          <a:effectLst/>
                        </a:rPr>
                        <a:t>Aggregate functions and data types</a:t>
                      </a:r>
                      <a:endParaRPr lang="en-US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129" marR="79129" marT="0" marB="0" anchor="b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9724148"/>
                  </a:ext>
                </a:extLst>
              </a:tr>
              <a:tr h="26367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kern="0">
                          <a:effectLst/>
                        </a:rPr>
                        <a:t>Practice with aggregate functions</a:t>
                      </a:r>
                      <a:endParaRPr lang="en-US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129" marR="79129" marT="0" marB="0" anchor="b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98298"/>
                  </a:ext>
                </a:extLst>
              </a:tr>
              <a:tr h="26367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kern="0">
                          <a:effectLst/>
                        </a:rPr>
                        <a:t>Summarizing subsets</a:t>
                      </a:r>
                      <a:endParaRPr lang="en-US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129" marR="79129" marT="0" marB="0" anchor="b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2118993"/>
                  </a:ext>
                </a:extLst>
              </a:tr>
              <a:tr h="26367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kern="0">
                          <a:effectLst/>
                        </a:rPr>
                        <a:t>Combining aggregate functions with WHERE</a:t>
                      </a:r>
                      <a:endParaRPr lang="en-US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129" marR="79129" marT="0" marB="0" anchor="b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7753402"/>
                  </a:ext>
                </a:extLst>
              </a:tr>
              <a:tr h="26367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kern="0">
                          <a:effectLst/>
                        </a:rPr>
                        <a:t>Using ROUND()</a:t>
                      </a:r>
                      <a:endParaRPr lang="en-US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129" marR="79129" marT="0" marB="0" anchor="b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5750259"/>
                  </a:ext>
                </a:extLst>
              </a:tr>
              <a:tr h="26367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kern="0">
                          <a:effectLst/>
                        </a:rPr>
                        <a:t>ROUND() with a negative parameter</a:t>
                      </a:r>
                      <a:endParaRPr lang="en-US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129" marR="79129" marT="0" marB="0" anchor="b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1990596"/>
                  </a:ext>
                </a:extLst>
              </a:tr>
              <a:tr h="26367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kern="0" dirty="0">
                          <a:effectLst/>
                        </a:rPr>
                        <a:t>Aliasing and arithmetic; functions</a:t>
                      </a:r>
                      <a:endParaRPr lang="en-US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129" marR="79129" marT="0" marB="0" anchor="b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5904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949831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09243" y="1830705"/>
            <a:ext cx="8147684" cy="10064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marR="0" lvl="0" indent="-229235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>
                <a:srgbClr val="415487"/>
              </a:buClr>
              <a:buSzTx/>
              <a:buFontTx/>
              <a:buChar char="•"/>
              <a:tabLst>
                <a:tab pos="240665" algn="l"/>
                <a:tab pos="241935" algn="l"/>
              </a:tabLst>
              <a:defRPr/>
            </a:pP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Delete</a:t>
            </a:r>
            <a:r>
              <a:rPr kumimoji="0" sz="1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statement</a:t>
            </a:r>
            <a:r>
              <a:rPr kumimoji="0" sz="14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is used</a:t>
            </a:r>
            <a:r>
              <a:rPr kumimoji="0" sz="1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to</a:t>
            </a:r>
            <a:r>
              <a:rPr kumimoji="0" sz="1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delete</a:t>
            </a:r>
            <a:r>
              <a:rPr kumimoji="0" sz="1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the</a:t>
            </a:r>
            <a:r>
              <a:rPr kumimoji="0" sz="1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existing</a:t>
            </a:r>
            <a:r>
              <a:rPr kumimoji="0" sz="1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record</a:t>
            </a:r>
            <a:r>
              <a:rPr kumimoji="0" sz="1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in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the</a:t>
            </a:r>
            <a:r>
              <a:rPr kumimoji="0" sz="1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table,</a:t>
            </a:r>
            <a:r>
              <a:rPr kumimoji="0" sz="14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which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is</a:t>
            </a:r>
            <a:r>
              <a:rPr kumimoji="0" sz="14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based</a:t>
            </a:r>
            <a:r>
              <a:rPr kumimoji="0" sz="1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on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some</a:t>
            </a:r>
            <a:r>
              <a:rPr kumimoji="0" sz="1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condition.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241300" marR="0" lvl="0" indent="-229235" algn="l" defTabSz="914400" rtl="0" eaLnBrk="1" fontAlgn="auto" latinLnBrk="0" hangingPunct="1">
              <a:lnSpc>
                <a:spcPct val="100000"/>
              </a:lnSpc>
              <a:spcBef>
                <a:spcPts val="1330"/>
              </a:spcBef>
              <a:spcAft>
                <a:spcPts val="0"/>
              </a:spcAft>
              <a:buClr>
                <a:srgbClr val="415487"/>
              </a:buClr>
              <a:buSzTx/>
              <a:buFont typeface="Arial MT"/>
              <a:buChar char="•"/>
              <a:tabLst>
                <a:tab pos="240665" algn="l"/>
                <a:tab pos="241935" algn="l"/>
              </a:tabLst>
              <a:defRPr/>
            </a:pPr>
            <a:r>
              <a:rPr kumimoji="0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Delete</a:t>
            </a:r>
            <a:r>
              <a:rPr kumimoji="0" sz="1400" b="1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from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Student</a:t>
            </a:r>
            <a:r>
              <a:rPr kumimoji="0" sz="14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1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where</a:t>
            </a:r>
            <a:r>
              <a:rPr kumimoji="0" sz="1400" b="1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StudentName=’Abbas’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241300" marR="0" lvl="0" indent="-229235" algn="l" defTabSz="914400" rtl="0" eaLnBrk="1" fontAlgn="auto" latinLnBrk="0" hangingPunct="1">
              <a:lnSpc>
                <a:spcPct val="100000"/>
              </a:lnSpc>
              <a:spcBef>
                <a:spcPts val="1345"/>
              </a:spcBef>
              <a:spcAft>
                <a:spcPts val="0"/>
              </a:spcAft>
              <a:buClr>
                <a:srgbClr val="415487"/>
              </a:buClr>
              <a:buSzTx/>
              <a:buFontTx/>
              <a:buChar char="•"/>
              <a:tabLst>
                <a:tab pos="240665" algn="l"/>
                <a:tab pos="241935" algn="l"/>
              </a:tabLst>
              <a:defRPr/>
            </a:pP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The</a:t>
            </a:r>
            <a:r>
              <a:rPr kumimoji="0" sz="1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query</a:t>
            </a:r>
            <a:r>
              <a:rPr kumimoji="0" sz="1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given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above will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delete</a:t>
            </a:r>
            <a:r>
              <a:rPr kumimoji="0" sz="14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records</a:t>
            </a:r>
            <a:r>
              <a:rPr kumimoji="0" sz="14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which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has</a:t>
            </a:r>
            <a:r>
              <a:rPr kumimoji="0" sz="1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StudentName</a:t>
            </a:r>
            <a:r>
              <a:rPr kumimoji="0" sz="14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as</a:t>
            </a:r>
            <a:r>
              <a:rPr kumimoji="0" sz="140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Abbas.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09243" y="925830"/>
            <a:ext cx="370649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b="0" spc="-5" dirty="0">
                <a:latin typeface="Arial MT"/>
                <a:cs typeface="Arial MT"/>
              </a:rPr>
              <a:t>Delete</a:t>
            </a:r>
            <a:r>
              <a:rPr b="0" spc="-55" dirty="0">
                <a:latin typeface="Arial MT"/>
                <a:cs typeface="Arial MT"/>
              </a:rPr>
              <a:t> </a:t>
            </a:r>
            <a:r>
              <a:rPr b="0" spc="-5" dirty="0">
                <a:latin typeface="Arial MT"/>
                <a:cs typeface="Arial MT"/>
              </a:rPr>
              <a:t>statements…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07414" y="2933826"/>
            <a:ext cx="751332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620" dirty="0">
                <a:latin typeface="Verdana"/>
                <a:cs typeface="Verdana"/>
              </a:rPr>
              <a:t>DDL</a:t>
            </a:r>
            <a:r>
              <a:rPr sz="4000" spc="-235" dirty="0">
                <a:latin typeface="Verdana"/>
                <a:cs typeface="Verdana"/>
              </a:rPr>
              <a:t> </a:t>
            </a:r>
            <a:r>
              <a:rPr sz="4000" spc="-450" dirty="0">
                <a:latin typeface="Verdana"/>
                <a:cs typeface="Verdana"/>
              </a:rPr>
              <a:t>Statements</a:t>
            </a:r>
            <a:r>
              <a:rPr sz="4000" spc="-225" dirty="0">
                <a:latin typeface="Verdana"/>
                <a:cs typeface="Verdana"/>
              </a:rPr>
              <a:t> </a:t>
            </a:r>
            <a:r>
              <a:rPr sz="4000" spc="-555" dirty="0">
                <a:latin typeface="Verdana"/>
                <a:cs typeface="Verdana"/>
              </a:rPr>
              <a:t>with</a:t>
            </a:r>
            <a:r>
              <a:rPr sz="4000" spc="-235" dirty="0">
                <a:latin typeface="Verdana"/>
                <a:cs typeface="Verdana"/>
              </a:rPr>
              <a:t> </a:t>
            </a:r>
            <a:r>
              <a:rPr sz="4000" spc="-300" dirty="0">
                <a:latin typeface="Verdana"/>
                <a:cs typeface="Verdana"/>
              </a:rPr>
              <a:t>examples</a:t>
            </a:r>
            <a:endParaRPr sz="40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82446" y="1969770"/>
            <a:ext cx="4516755" cy="138874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0665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>
                <a:srgbClr val="415487"/>
              </a:buClr>
              <a:buSzTx/>
              <a:buFontTx/>
              <a:buChar char="•"/>
              <a:tabLst>
                <a:tab pos="240665" algn="l"/>
                <a:tab pos="241300" algn="l"/>
              </a:tabLst>
              <a:defRPr/>
            </a:pP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DDL</a:t>
            </a:r>
            <a:r>
              <a:rPr kumimoji="0" sz="14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is</a:t>
            </a:r>
            <a:r>
              <a:rPr kumimoji="0" sz="1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short</a:t>
            </a:r>
            <a:r>
              <a:rPr kumimoji="0" sz="14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name</a:t>
            </a:r>
            <a:r>
              <a:rPr kumimoji="0" sz="14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of</a:t>
            </a:r>
            <a:r>
              <a:rPr kumimoji="0" sz="1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Data</a:t>
            </a:r>
            <a:r>
              <a:rPr kumimoji="0" sz="1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Definition</a:t>
            </a:r>
            <a:r>
              <a:rPr kumimoji="0" sz="1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Language.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240665" marR="0" lvl="0" indent="-228600" algn="l" defTabSz="914400" rtl="0" eaLnBrk="1" fontAlgn="auto" latinLnBrk="0" hangingPunct="1">
              <a:lnSpc>
                <a:spcPct val="100000"/>
              </a:lnSpc>
              <a:spcBef>
                <a:spcPts val="1330"/>
              </a:spcBef>
              <a:spcAft>
                <a:spcPts val="0"/>
              </a:spcAft>
              <a:buClr>
                <a:srgbClr val="415487"/>
              </a:buClr>
              <a:buSzTx/>
              <a:buFontTx/>
              <a:buChar char="•"/>
              <a:tabLst>
                <a:tab pos="240665" algn="l"/>
                <a:tab pos="241300" algn="l"/>
              </a:tabLst>
              <a:defRPr/>
            </a:pPr>
            <a:r>
              <a:rPr kumimoji="0" sz="14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Which</a:t>
            </a:r>
            <a:r>
              <a:rPr kumimoji="0" sz="14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deals</a:t>
            </a:r>
            <a:r>
              <a:rPr kumimoji="0" sz="1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with</a:t>
            </a:r>
            <a:r>
              <a:rPr kumimoji="0" sz="1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database</a:t>
            </a:r>
            <a:r>
              <a:rPr kumimoji="0" sz="14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schemas</a:t>
            </a:r>
            <a:r>
              <a:rPr kumimoji="0" sz="14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and</a:t>
            </a:r>
            <a:r>
              <a:rPr kumimoji="0" sz="1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descriptions.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240665" marR="0" lvl="0" indent="-228600" algn="l" defTabSz="914400" rtl="0" eaLnBrk="1" fontAlgn="auto" latinLnBrk="0" hangingPunct="1">
              <a:lnSpc>
                <a:spcPct val="100000"/>
              </a:lnSpc>
              <a:spcBef>
                <a:spcPts val="1345"/>
              </a:spcBef>
              <a:spcAft>
                <a:spcPts val="0"/>
              </a:spcAft>
              <a:buClr>
                <a:srgbClr val="415487"/>
              </a:buClr>
              <a:buSzTx/>
              <a:buFontTx/>
              <a:buChar char="•"/>
              <a:tabLst>
                <a:tab pos="240665" algn="l"/>
                <a:tab pos="241300" algn="l"/>
              </a:tabLst>
              <a:defRPr/>
            </a:pP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How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the</a:t>
            </a:r>
            <a:r>
              <a:rPr kumimoji="0" sz="14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data</a:t>
            </a:r>
            <a:r>
              <a:rPr kumimoji="0" sz="1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should</a:t>
            </a:r>
            <a:r>
              <a:rPr kumimoji="0" sz="14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reside</a:t>
            </a:r>
            <a:r>
              <a:rPr kumimoji="0" sz="14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in</a:t>
            </a:r>
            <a:r>
              <a:rPr kumimoji="0" sz="1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the</a:t>
            </a:r>
            <a:r>
              <a:rPr kumimoji="0" sz="14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database.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240665" marR="0" lvl="0" indent="-228600" algn="l" defTabSz="914400" rtl="0" eaLnBrk="1" fontAlgn="auto" latinLnBrk="0" hangingPunct="1">
              <a:lnSpc>
                <a:spcPct val="100000"/>
              </a:lnSpc>
              <a:spcBef>
                <a:spcPts val="1330"/>
              </a:spcBef>
              <a:spcAft>
                <a:spcPts val="0"/>
              </a:spcAft>
              <a:buClr>
                <a:srgbClr val="415487"/>
              </a:buClr>
              <a:buSzTx/>
              <a:buFontTx/>
              <a:buChar char="•"/>
              <a:tabLst>
                <a:tab pos="240665" algn="l"/>
                <a:tab pos="241300" algn="l"/>
              </a:tabLst>
              <a:defRPr/>
            </a:pPr>
            <a:r>
              <a:rPr kumimoji="0" sz="1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CR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</a:t>
            </a:r>
            <a:r>
              <a:rPr kumimoji="0" sz="1400" b="0" i="0" u="none" strike="noStrike" kern="1200" cap="none" spc="-1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</a:t>
            </a:r>
            <a:r>
              <a:rPr kumimoji="0" sz="1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E,</a:t>
            </a:r>
            <a:r>
              <a:rPr kumimoji="0" sz="14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</a:t>
            </a:r>
            <a:r>
              <a:rPr kumimoji="0" sz="1400" b="0" i="0" u="none" strike="noStrike" kern="1200" cap="none" spc="-1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L</a:t>
            </a:r>
            <a:r>
              <a:rPr kumimoji="0" sz="1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ER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,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DR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</a:t>
            </a:r>
            <a:r>
              <a:rPr kumimoji="0" sz="1400" b="0" i="0" u="none" strike="noStrike" kern="1200" cap="none" spc="-1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P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,</a:t>
            </a:r>
            <a:r>
              <a:rPr kumimoji="0" sz="14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TRUNC</a:t>
            </a:r>
            <a:r>
              <a:rPr kumimoji="0" sz="1400" b="0" i="0" u="none" strike="noStrike" kern="1200" cap="none" spc="-1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</a:t>
            </a:r>
            <a:r>
              <a:rPr kumimoji="0" sz="1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E.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09243" y="925830"/>
            <a:ext cx="477012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b="0" spc="-5" dirty="0">
                <a:latin typeface="Arial MT"/>
                <a:cs typeface="Arial MT"/>
              </a:rPr>
              <a:t>DDL</a:t>
            </a:r>
            <a:r>
              <a:rPr b="0" spc="-155" dirty="0">
                <a:latin typeface="Arial MT"/>
                <a:cs typeface="Arial MT"/>
              </a:rPr>
              <a:t> </a:t>
            </a:r>
            <a:r>
              <a:rPr b="0" spc="-5" dirty="0">
                <a:latin typeface="Arial MT"/>
                <a:cs typeface="Arial MT"/>
              </a:rPr>
              <a:t>statements</a:t>
            </a:r>
            <a:r>
              <a:rPr b="0" spc="-55" dirty="0">
                <a:latin typeface="Arial MT"/>
                <a:cs typeface="Arial MT"/>
              </a:rPr>
              <a:t> </a:t>
            </a:r>
            <a:r>
              <a:rPr b="0" spc="-5" dirty="0">
                <a:latin typeface="Arial MT"/>
                <a:cs typeface="Arial MT"/>
              </a:rPr>
              <a:t>defined…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09243" y="1786508"/>
            <a:ext cx="8725535" cy="9588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lvl="0" indent="-229235" algn="l" defTabSz="914400" rtl="0" eaLnBrk="1" fontAlgn="auto" latinLnBrk="0" hangingPunct="1">
              <a:lnSpc>
                <a:spcPct val="120000"/>
              </a:lnSpc>
              <a:spcBef>
                <a:spcPts val="100"/>
              </a:spcBef>
              <a:spcAft>
                <a:spcPts val="0"/>
              </a:spcAft>
              <a:buClr>
                <a:srgbClr val="415487"/>
              </a:buClr>
              <a:buSzTx/>
              <a:buFontTx/>
              <a:buChar char="•"/>
              <a:tabLst>
                <a:tab pos="240665" algn="l"/>
                <a:tab pos="241935" algn="l"/>
              </a:tabLst>
              <a:defRPr/>
            </a:pPr>
            <a:r>
              <a:rPr kumimoji="0" sz="15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CREATE </a:t>
            </a:r>
            <a:r>
              <a:rPr kumimoji="0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statement </a:t>
            </a:r>
            <a:r>
              <a:rPr kumimoji="0" sz="15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is used </a:t>
            </a:r>
            <a:r>
              <a:rPr kumimoji="0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to create </a:t>
            </a:r>
            <a:r>
              <a:rPr kumimoji="0" sz="15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 new </a:t>
            </a:r>
            <a:r>
              <a:rPr kumimoji="0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table </a:t>
            </a:r>
            <a:r>
              <a:rPr kumimoji="0" sz="15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in an existing </a:t>
            </a:r>
            <a:r>
              <a:rPr kumimoji="0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database. </a:t>
            </a:r>
            <a:r>
              <a:rPr kumimoji="0" sz="15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CREATE </a:t>
            </a:r>
            <a:r>
              <a:rPr kumimoji="0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statement </a:t>
            </a:r>
            <a:r>
              <a:rPr kumimoji="0" sz="15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is </a:t>
            </a:r>
            <a:r>
              <a:rPr kumimoji="0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also </a:t>
            </a:r>
            <a:r>
              <a:rPr kumimoji="0" sz="1500" b="0" i="0" u="none" strike="noStrike" kern="1200" cap="none" spc="-40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5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used</a:t>
            </a:r>
            <a:r>
              <a:rPr kumimoji="0" sz="15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to</a:t>
            </a:r>
            <a:r>
              <a:rPr kumimoji="0" sz="15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create</a:t>
            </a:r>
            <a:r>
              <a:rPr kumimoji="0" sz="15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other</a:t>
            </a:r>
            <a:r>
              <a:rPr kumimoji="0" sz="15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database</a:t>
            </a:r>
            <a:r>
              <a:rPr kumimoji="0" sz="15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object</a:t>
            </a:r>
            <a:r>
              <a:rPr kumimoji="0" sz="15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5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such</a:t>
            </a:r>
            <a:r>
              <a:rPr kumimoji="0" sz="15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5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as</a:t>
            </a:r>
            <a:r>
              <a:rPr kumimoji="0" sz="15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5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 </a:t>
            </a:r>
            <a:r>
              <a:rPr kumimoji="0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stored</a:t>
            </a:r>
            <a:r>
              <a:rPr kumimoji="0" sz="15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procedure,</a:t>
            </a:r>
            <a:r>
              <a:rPr kumimoji="0" sz="15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function,</a:t>
            </a:r>
            <a:r>
              <a:rPr kumimoji="0" sz="15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50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etc.</a:t>
            </a:r>
            <a:endParaRPr kumimoji="0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241300" marR="0" lvl="0" indent="-229235" algn="l" defTabSz="914400" rtl="0" eaLnBrk="1" fontAlgn="auto" latinLnBrk="0" hangingPunct="1">
              <a:lnSpc>
                <a:spcPct val="100000"/>
              </a:lnSpc>
              <a:spcBef>
                <a:spcPts val="1345"/>
              </a:spcBef>
              <a:spcAft>
                <a:spcPts val="0"/>
              </a:spcAft>
              <a:buClr>
                <a:srgbClr val="415487"/>
              </a:buClr>
              <a:buSzTx/>
              <a:buFont typeface="Arial MT"/>
              <a:buChar char="•"/>
              <a:tabLst>
                <a:tab pos="240665" algn="l"/>
                <a:tab pos="241935" algn="l"/>
              </a:tabLst>
              <a:defRPr/>
            </a:pPr>
            <a:r>
              <a:rPr kumimoji="0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Create</a:t>
            </a:r>
            <a:r>
              <a:rPr kumimoji="0" sz="1400" b="1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1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Table</a:t>
            </a:r>
            <a:r>
              <a:rPr kumimoji="0" sz="1400" b="1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Student</a:t>
            </a:r>
            <a:r>
              <a:rPr kumimoji="0" sz="14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(Rank</a:t>
            </a:r>
            <a:r>
              <a:rPr kumimoji="0" sz="1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Int,StudentName</a:t>
            </a:r>
            <a:r>
              <a:rPr kumimoji="0" sz="14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varchar(50),Mark</a:t>
            </a:r>
            <a:r>
              <a:rPr kumimoji="0" sz="14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Float)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09243" y="925830"/>
            <a:ext cx="4151629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b="0" spc="-40" dirty="0">
                <a:latin typeface="Arial MT"/>
                <a:cs typeface="Arial MT"/>
              </a:rPr>
              <a:t>CREATE</a:t>
            </a:r>
            <a:r>
              <a:rPr b="0" spc="-70" dirty="0">
                <a:latin typeface="Arial MT"/>
                <a:cs typeface="Arial MT"/>
              </a:rPr>
              <a:t> </a:t>
            </a:r>
            <a:r>
              <a:rPr b="0" spc="-5" dirty="0">
                <a:latin typeface="Arial MT"/>
                <a:cs typeface="Arial MT"/>
              </a:rPr>
              <a:t>statements…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09243" y="1830705"/>
            <a:ext cx="8458200" cy="62230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marR="0" lvl="0" indent="-229235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>
                <a:srgbClr val="415487"/>
              </a:buClr>
              <a:buSzTx/>
              <a:buFontTx/>
              <a:buChar char="•"/>
              <a:tabLst>
                <a:tab pos="240665" algn="l"/>
                <a:tab pos="241935" algn="l"/>
              </a:tabLst>
              <a:defRPr/>
            </a:pP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Alter</a:t>
            </a:r>
            <a:r>
              <a:rPr kumimoji="0" sz="1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statement</a:t>
            </a:r>
            <a:r>
              <a:rPr kumimoji="0" sz="14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can</a:t>
            </a:r>
            <a:r>
              <a:rPr kumimoji="0" sz="14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add</a:t>
            </a:r>
            <a:r>
              <a:rPr kumimoji="0" sz="1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</a:t>
            </a:r>
            <a:r>
              <a:rPr kumimoji="0" sz="1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column,</a:t>
            </a:r>
            <a:r>
              <a:rPr kumimoji="0" sz="14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modify</a:t>
            </a:r>
            <a:r>
              <a:rPr kumimoji="0" sz="1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</a:t>
            </a:r>
            <a:r>
              <a:rPr kumimoji="0" sz="1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column,</a:t>
            </a:r>
            <a:r>
              <a:rPr kumimoji="0" sz="14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drop</a:t>
            </a:r>
            <a:r>
              <a:rPr kumimoji="0" sz="1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</a:t>
            </a:r>
            <a:r>
              <a:rPr kumimoji="0" sz="1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column,</a:t>
            </a:r>
            <a:r>
              <a:rPr kumimoji="0" sz="14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rename</a:t>
            </a:r>
            <a:r>
              <a:rPr kumimoji="0" sz="14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</a:t>
            </a:r>
            <a:r>
              <a:rPr kumimoji="0" sz="1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column</a:t>
            </a:r>
            <a:r>
              <a:rPr kumimoji="0" sz="1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or</a:t>
            </a:r>
            <a:r>
              <a:rPr kumimoji="0" sz="1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rename</a:t>
            </a:r>
            <a:r>
              <a:rPr kumimoji="0" sz="14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</a:t>
            </a:r>
            <a:r>
              <a:rPr kumimoji="0" sz="1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table.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241300" marR="0" lvl="0" indent="-229235" algn="l" defTabSz="914400" rtl="0" eaLnBrk="1" fontAlgn="auto" latinLnBrk="0" hangingPunct="1">
              <a:lnSpc>
                <a:spcPct val="100000"/>
              </a:lnSpc>
              <a:spcBef>
                <a:spcPts val="1330"/>
              </a:spcBef>
              <a:spcAft>
                <a:spcPts val="0"/>
              </a:spcAft>
              <a:buClr>
                <a:srgbClr val="415487"/>
              </a:buClr>
              <a:buSzTx/>
              <a:buFont typeface="Arial MT"/>
              <a:buChar char="•"/>
              <a:tabLst>
                <a:tab pos="240665" algn="l"/>
                <a:tab pos="241935" algn="l"/>
              </a:tabLst>
              <a:defRPr/>
            </a:pPr>
            <a:r>
              <a:rPr kumimoji="0" sz="1400" b="1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</a:t>
            </a:r>
            <a:r>
              <a:rPr kumimoji="0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lter</a:t>
            </a:r>
            <a:r>
              <a:rPr kumimoji="0" sz="1400" b="1" i="0" u="none" strike="noStrike" kern="1200" cap="none" spc="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1" i="0" u="none" strike="noStrike" kern="1200" cap="none" spc="-11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</a:t>
            </a:r>
            <a:r>
              <a:rPr kumimoji="0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</a:t>
            </a:r>
            <a:r>
              <a:rPr kumimoji="0" sz="1400" b="1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</a:t>
            </a:r>
            <a:r>
              <a:rPr kumimoji="0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</a:t>
            </a:r>
            <a:r>
              <a:rPr kumimoji="0" sz="1400" b="1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Student</a:t>
            </a:r>
            <a:r>
              <a:rPr kumimoji="0" sz="1400" b="0" i="0" u="none" strike="noStrike" kern="1200" cap="none" spc="-1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Ad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</a:t>
            </a:r>
            <a:r>
              <a:rPr kumimoji="0" sz="1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(StudentA</a:t>
            </a:r>
            <a:r>
              <a:rPr kumimoji="0" sz="1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dr</a:t>
            </a:r>
            <a:r>
              <a:rPr kumimoji="0" sz="1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ss</a:t>
            </a:r>
            <a:r>
              <a:rPr kumimoji="0" sz="14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v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archar</a:t>
            </a:r>
            <a:r>
              <a:rPr kumimoji="0" sz="1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(100))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09243" y="925830"/>
            <a:ext cx="336804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b="0" spc="-5" dirty="0">
                <a:latin typeface="Arial MT"/>
                <a:cs typeface="Arial MT"/>
              </a:rPr>
              <a:t>Alter</a:t>
            </a:r>
            <a:r>
              <a:rPr b="0" spc="-45" dirty="0">
                <a:latin typeface="Arial MT"/>
                <a:cs typeface="Arial MT"/>
              </a:rPr>
              <a:t> </a:t>
            </a:r>
            <a:r>
              <a:rPr b="0" spc="-5" dirty="0">
                <a:latin typeface="Arial MT"/>
                <a:cs typeface="Arial MT"/>
              </a:rPr>
              <a:t>statements…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09243" y="1792605"/>
            <a:ext cx="8665210" cy="13030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lvl="0" indent="-229235" algn="l" defTabSz="914400" rtl="0" eaLnBrk="1" fontAlgn="auto" latinLnBrk="0" hangingPunct="1">
              <a:lnSpc>
                <a:spcPct val="110000"/>
              </a:lnSpc>
              <a:spcBef>
                <a:spcPts val="100"/>
              </a:spcBef>
              <a:spcAft>
                <a:spcPts val="0"/>
              </a:spcAft>
              <a:buClr>
                <a:srgbClr val="415487"/>
              </a:buClr>
              <a:buSzTx/>
              <a:buFontTx/>
              <a:buChar char="•"/>
              <a:tabLst>
                <a:tab pos="240665" algn="l"/>
                <a:tab pos="241935" algn="l"/>
              </a:tabLst>
              <a:defRPr/>
            </a:pPr>
            <a:r>
              <a:rPr kumimoji="0" sz="15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SQL DROP </a:t>
            </a:r>
            <a:r>
              <a:rPr kumimoji="0" sz="15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TABLE </a:t>
            </a:r>
            <a:r>
              <a:rPr kumimoji="0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statement </a:t>
            </a:r>
            <a:r>
              <a:rPr kumimoji="0" sz="15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is used </a:t>
            </a:r>
            <a:r>
              <a:rPr kumimoji="0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to </a:t>
            </a:r>
            <a:r>
              <a:rPr kumimoji="0" sz="15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remove a </a:t>
            </a:r>
            <a:r>
              <a:rPr kumimoji="0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table definition </a:t>
            </a:r>
            <a:r>
              <a:rPr kumimoji="0" sz="15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and all </a:t>
            </a:r>
            <a:r>
              <a:rPr kumimoji="0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the data, </a:t>
            </a:r>
            <a:r>
              <a:rPr kumimoji="0" sz="15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indexes, </a:t>
            </a:r>
            <a:r>
              <a:rPr kumimoji="0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triggers, </a:t>
            </a:r>
            <a:r>
              <a:rPr kumimoji="0" sz="1500" b="0" i="0" u="none" strike="noStrike" kern="1200" cap="none" spc="-40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constraints</a:t>
            </a:r>
            <a:r>
              <a:rPr kumimoji="0" sz="15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5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and</a:t>
            </a:r>
            <a:r>
              <a:rPr kumimoji="0" sz="15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permission</a:t>
            </a:r>
            <a:r>
              <a:rPr kumimoji="0" sz="15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specifications</a:t>
            </a:r>
            <a:r>
              <a:rPr kumimoji="0" sz="15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for</a:t>
            </a:r>
            <a:r>
              <a:rPr kumimoji="0" sz="15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the</a:t>
            </a:r>
            <a:r>
              <a:rPr kumimoji="0" sz="15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table.</a:t>
            </a:r>
            <a:endParaRPr kumimoji="0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241300" marR="0" lvl="0" indent="-229235" algn="l" defTabSz="914400" rtl="0" eaLnBrk="1" fontAlgn="auto" latinLnBrk="0" hangingPunct="1">
              <a:lnSpc>
                <a:spcPct val="100000"/>
              </a:lnSpc>
              <a:spcBef>
                <a:spcPts val="1175"/>
              </a:spcBef>
              <a:spcAft>
                <a:spcPts val="0"/>
              </a:spcAft>
              <a:buClr>
                <a:srgbClr val="415487"/>
              </a:buClr>
              <a:buSzTx/>
              <a:buFont typeface="Arial MT"/>
              <a:buChar char="•"/>
              <a:tabLst>
                <a:tab pos="240665" algn="l"/>
                <a:tab pos="241935" algn="l"/>
              </a:tabLst>
              <a:defRPr/>
            </a:pPr>
            <a:r>
              <a:rPr kumimoji="0" sz="15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Drop</a:t>
            </a:r>
            <a:r>
              <a:rPr kumimoji="0" sz="1500" b="1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table</a:t>
            </a:r>
            <a:r>
              <a:rPr kumimoji="0" sz="15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student</a:t>
            </a:r>
            <a:endParaRPr kumimoji="0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241300" marR="0" lvl="0" indent="-229235" algn="l" defTabSz="914400" rtl="0" eaLnBrk="1" fontAlgn="auto" latinLnBrk="0" hangingPunct="1">
              <a:lnSpc>
                <a:spcPct val="100000"/>
              </a:lnSpc>
              <a:spcBef>
                <a:spcPts val="1320"/>
              </a:spcBef>
              <a:spcAft>
                <a:spcPts val="0"/>
              </a:spcAft>
              <a:buClr>
                <a:srgbClr val="415487"/>
              </a:buClr>
              <a:buSzTx/>
              <a:buFont typeface="Arial MT"/>
              <a:buChar char="•"/>
              <a:tabLst>
                <a:tab pos="240665" algn="l"/>
                <a:tab pos="241935" algn="l"/>
              </a:tabLst>
              <a:defRPr/>
            </a:pPr>
            <a:r>
              <a:rPr kumimoji="0" sz="15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Drop </a:t>
            </a:r>
            <a:r>
              <a:rPr kumimoji="0" sz="15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da</a:t>
            </a:r>
            <a:r>
              <a:rPr kumimoji="0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</a:t>
            </a:r>
            <a:r>
              <a:rPr kumimoji="0" sz="15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</a:t>
            </a:r>
            <a:r>
              <a:rPr kumimoji="0" sz="15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ba</a:t>
            </a:r>
            <a:r>
              <a:rPr kumimoji="0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</a:t>
            </a:r>
            <a:r>
              <a:rPr kumimoji="0" sz="15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</a:t>
            </a:r>
            <a:r>
              <a:rPr kumimoji="0" sz="1500" b="0" i="0" u="none" strike="noStrike" kern="1200" cap="none" spc="-10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5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Ad</a:t>
            </a:r>
            <a:r>
              <a:rPr kumimoji="0" sz="15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v</a:t>
            </a:r>
            <a:r>
              <a:rPr kumimoji="0" sz="15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en</a:t>
            </a:r>
            <a:r>
              <a:rPr kumimoji="0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</a:t>
            </a:r>
            <a:r>
              <a:rPr kumimoji="0" sz="15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u</a:t>
            </a:r>
            <a:r>
              <a:rPr kumimoji="0" sz="15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r</a:t>
            </a:r>
            <a:r>
              <a:rPr kumimoji="0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eWorks</a:t>
            </a:r>
            <a:endParaRPr kumimoji="0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09243" y="925830"/>
            <a:ext cx="370014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b="0" spc="-5" dirty="0">
                <a:latin typeface="Arial MT"/>
                <a:cs typeface="Arial MT"/>
              </a:rPr>
              <a:t>DROP</a:t>
            </a:r>
            <a:r>
              <a:rPr b="0" spc="-110" dirty="0">
                <a:latin typeface="Arial MT"/>
                <a:cs typeface="Arial MT"/>
              </a:rPr>
              <a:t> </a:t>
            </a:r>
            <a:r>
              <a:rPr b="0" spc="-5" dirty="0">
                <a:latin typeface="Arial MT"/>
                <a:cs typeface="Arial MT"/>
              </a:rPr>
              <a:t>statements…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09243" y="1830705"/>
            <a:ext cx="7978140" cy="62230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marR="0" lvl="0" indent="-229235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>
                <a:srgbClr val="415487"/>
              </a:buClr>
              <a:buSzTx/>
              <a:buFontTx/>
              <a:buChar char="•"/>
              <a:tabLst>
                <a:tab pos="240665" algn="l"/>
                <a:tab pos="241935" algn="l"/>
              </a:tabLst>
              <a:defRPr/>
            </a:pPr>
            <a:r>
              <a:rPr kumimoji="0" sz="1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TRUNCATE</a:t>
            </a:r>
            <a:r>
              <a:rPr kumimoji="0" sz="140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SQL</a:t>
            </a:r>
            <a:r>
              <a:rPr kumimoji="0" sz="14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query</a:t>
            </a:r>
            <a:r>
              <a:rPr kumimoji="0" sz="1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removes</a:t>
            </a:r>
            <a:r>
              <a:rPr kumimoji="0" sz="1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all</a:t>
            </a:r>
            <a:r>
              <a:rPr kumimoji="0" sz="14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rows</a:t>
            </a:r>
            <a:r>
              <a:rPr kumimoji="0" sz="14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from</a:t>
            </a:r>
            <a:r>
              <a:rPr kumimoji="0" sz="1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 table,</a:t>
            </a:r>
            <a:r>
              <a:rPr kumimoji="0" sz="1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without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logging</a:t>
            </a:r>
            <a:r>
              <a:rPr kumimoji="0" sz="14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the</a:t>
            </a:r>
            <a:r>
              <a:rPr kumimoji="0" sz="1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individual</a:t>
            </a:r>
            <a:r>
              <a:rPr kumimoji="0" sz="1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row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deletions.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241300" marR="0" lvl="0" indent="-229235" algn="l" defTabSz="914400" rtl="0" eaLnBrk="1" fontAlgn="auto" latinLnBrk="0" hangingPunct="1">
              <a:lnSpc>
                <a:spcPct val="100000"/>
              </a:lnSpc>
              <a:spcBef>
                <a:spcPts val="1330"/>
              </a:spcBef>
              <a:spcAft>
                <a:spcPts val="0"/>
              </a:spcAft>
              <a:buClr>
                <a:srgbClr val="415487"/>
              </a:buClr>
              <a:buSzTx/>
              <a:buFont typeface="Arial MT"/>
              <a:buChar char="•"/>
              <a:tabLst>
                <a:tab pos="240665" algn="l"/>
                <a:tab pos="241935" algn="l"/>
              </a:tabLst>
              <a:defRPr/>
            </a:pPr>
            <a:r>
              <a:rPr kumimoji="0" sz="1400" b="1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Truncate</a:t>
            </a:r>
            <a:r>
              <a:rPr kumimoji="0" sz="1400" b="1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1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Table</a:t>
            </a:r>
            <a:r>
              <a:rPr kumimoji="0" sz="1400" b="1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Table_Name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09243" y="925830"/>
            <a:ext cx="411797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b="0" spc="-15" dirty="0">
                <a:latin typeface="Arial MT"/>
                <a:cs typeface="Arial MT"/>
              </a:rPr>
              <a:t>Truncate</a:t>
            </a:r>
            <a:r>
              <a:rPr b="0" spc="-90" dirty="0">
                <a:latin typeface="Arial MT"/>
                <a:cs typeface="Arial MT"/>
              </a:rPr>
              <a:t> </a:t>
            </a:r>
            <a:r>
              <a:rPr b="0" spc="-5" dirty="0">
                <a:latin typeface="Arial MT"/>
                <a:cs typeface="Arial MT"/>
              </a:rPr>
              <a:t>statements…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07414" y="2933826"/>
            <a:ext cx="7553959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395" dirty="0">
                <a:latin typeface="Verdana"/>
                <a:cs typeface="Verdana"/>
              </a:rPr>
              <a:t>DC</a:t>
            </a:r>
            <a:r>
              <a:rPr sz="4000" spc="-320" dirty="0">
                <a:latin typeface="Verdana"/>
                <a:cs typeface="Verdana"/>
              </a:rPr>
              <a:t>L</a:t>
            </a:r>
            <a:r>
              <a:rPr sz="4000" spc="-229" dirty="0">
                <a:latin typeface="Verdana"/>
                <a:cs typeface="Verdana"/>
              </a:rPr>
              <a:t> </a:t>
            </a:r>
            <a:r>
              <a:rPr sz="4000" spc="-450" dirty="0">
                <a:latin typeface="Verdana"/>
                <a:cs typeface="Verdana"/>
              </a:rPr>
              <a:t>Statement</a:t>
            </a:r>
            <a:r>
              <a:rPr sz="4000" spc="-409" dirty="0">
                <a:latin typeface="Verdana"/>
                <a:cs typeface="Verdana"/>
              </a:rPr>
              <a:t>s</a:t>
            </a:r>
            <a:r>
              <a:rPr sz="4000" spc="-225" dirty="0">
                <a:latin typeface="Verdana"/>
                <a:cs typeface="Verdana"/>
              </a:rPr>
              <a:t> </a:t>
            </a:r>
            <a:r>
              <a:rPr sz="4000" spc="-555" dirty="0">
                <a:latin typeface="Verdana"/>
                <a:cs typeface="Verdana"/>
              </a:rPr>
              <a:t>with</a:t>
            </a:r>
            <a:r>
              <a:rPr sz="4000" spc="-235" dirty="0">
                <a:latin typeface="Verdana"/>
                <a:cs typeface="Verdana"/>
              </a:rPr>
              <a:t> </a:t>
            </a:r>
            <a:r>
              <a:rPr sz="4000" spc="-300" dirty="0">
                <a:latin typeface="Verdana"/>
                <a:cs typeface="Verdana"/>
              </a:rPr>
              <a:t>examples</a:t>
            </a:r>
            <a:endParaRPr sz="40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82446" y="1969770"/>
            <a:ext cx="4245610" cy="10064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0665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>
                <a:srgbClr val="415487"/>
              </a:buClr>
              <a:buSzTx/>
              <a:buFontTx/>
              <a:buChar char="•"/>
              <a:tabLst>
                <a:tab pos="240665" algn="l"/>
                <a:tab pos="241300" algn="l"/>
              </a:tabLst>
              <a:defRPr/>
            </a:pP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DCL</a:t>
            </a:r>
            <a:r>
              <a:rPr kumimoji="0" sz="14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is</a:t>
            </a:r>
            <a:r>
              <a:rPr kumimoji="0" sz="1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short</a:t>
            </a:r>
            <a:r>
              <a:rPr kumimoji="0" sz="14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name</a:t>
            </a:r>
            <a:r>
              <a:rPr kumimoji="0" sz="14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of</a:t>
            </a:r>
            <a:r>
              <a:rPr kumimoji="0" sz="1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Data</a:t>
            </a:r>
            <a:r>
              <a:rPr kumimoji="0" sz="1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Control</a:t>
            </a:r>
            <a:r>
              <a:rPr kumimoji="0" sz="14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Language.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240665" marR="0" lvl="0" indent="-228600" algn="l" defTabSz="914400" rtl="0" eaLnBrk="1" fontAlgn="auto" latinLnBrk="0" hangingPunct="1">
              <a:lnSpc>
                <a:spcPct val="100000"/>
              </a:lnSpc>
              <a:spcBef>
                <a:spcPts val="1330"/>
              </a:spcBef>
              <a:spcAft>
                <a:spcPts val="0"/>
              </a:spcAft>
              <a:buClr>
                <a:srgbClr val="415487"/>
              </a:buClr>
              <a:buSzTx/>
              <a:buFontTx/>
              <a:buChar char="•"/>
              <a:tabLst>
                <a:tab pos="240665" algn="l"/>
                <a:tab pos="241300" algn="l"/>
              </a:tabLst>
              <a:defRPr/>
            </a:pP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It</a:t>
            </a:r>
            <a:r>
              <a:rPr kumimoji="0" sz="1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defines</a:t>
            </a:r>
            <a:r>
              <a:rPr kumimoji="0" sz="14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the</a:t>
            </a:r>
            <a:r>
              <a:rPr kumimoji="0" sz="1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control</a:t>
            </a:r>
            <a:r>
              <a:rPr kumimoji="0" sz="14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over</a:t>
            </a:r>
            <a:r>
              <a:rPr kumimoji="0" sz="14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the</a:t>
            </a:r>
            <a:r>
              <a:rPr kumimoji="0" sz="14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data</a:t>
            </a:r>
            <a:r>
              <a:rPr kumimoji="0" sz="1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in</a:t>
            </a:r>
            <a:r>
              <a:rPr kumimoji="0" sz="1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the</a:t>
            </a:r>
            <a:r>
              <a:rPr kumimoji="0" sz="14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database.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240665" marR="0" lvl="0" indent="-228600" algn="l" defTabSz="914400" rtl="0" eaLnBrk="1" fontAlgn="auto" latinLnBrk="0" hangingPunct="1">
              <a:lnSpc>
                <a:spcPct val="100000"/>
              </a:lnSpc>
              <a:spcBef>
                <a:spcPts val="1345"/>
              </a:spcBef>
              <a:spcAft>
                <a:spcPts val="0"/>
              </a:spcAft>
              <a:buClr>
                <a:srgbClr val="415487"/>
              </a:buClr>
              <a:buSzTx/>
              <a:buFontTx/>
              <a:buChar char="•"/>
              <a:tabLst>
                <a:tab pos="240665" algn="l"/>
                <a:tab pos="241300" algn="l"/>
              </a:tabLst>
              <a:defRPr/>
            </a:pP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GRANT</a:t>
            </a:r>
            <a:r>
              <a:rPr kumimoji="0" sz="14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,</a:t>
            </a:r>
            <a:r>
              <a:rPr kumimoji="0" sz="1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REVOKE.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09243" y="925830"/>
            <a:ext cx="477012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b="0" spc="-5" dirty="0">
                <a:latin typeface="Arial MT"/>
                <a:cs typeface="Arial MT"/>
              </a:rPr>
              <a:t>DCL</a:t>
            </a:r>
            <a:r>
              <a:rPr b="0" spc="-155" dirty="0">
                <a:latin typeface="Arial MT"/>
                <a:cs typeface="Arial MT"/>
              </a:rPr>
              <a:t> </a:t>
            </a:r>
            <a:r>
              <a:rPr b="0" spc="-5" dirty="0">
                <a:latin typeface="Arial MT"/>
                <a:cs typeface="Arial MT"/>
              </a:rPr>
              <a:t>statements</a:t>
            </a:r>
            <a:r>
              <a:rPr b="0" spc="-55" dirty="0">
                <a:latin typeface="Arial MT"/>
                <a:cs typeface="Arial MT"/>
              </a:rPr>
              <a:t> </a:t>
            </a:r>
            <a:r>
              <a:rPr b="0" spc="-5" dirty="0">
                <a:latin typeface="Arial MT"/>
                <a:cs typeface="Arial MT"/>
              </a:rPr>
              <a:t>defined…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09243" y="1788642"/>
            <a:ext cx="8897620" cy="13049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lvl="0" indent="-229235" algn="l" defTabSz="914400" rtl="0" eaLnBrk="1" fontAlgn="auto" latinLnBrk="0" hangingPunct="1">
              <a:lnSpc>
                <a:spcPct val="120000"/>
              </a:lnSpc>
              <a:spcBef>
                <a:spcPts val="100"/>
              </a:spcBef>
              <a:spcAft>
                <a:spcPts val="0"/>
              </a:spcAft>
              <a:buClr>
                <a:srgbClr val="415487"/>
              </a:buClr>
              <a:buSzTx/>
              <a:buFontTx/>
              <a:buChar char="•"/>
              <a:tabLst>
                <a:tab pos="240665" algn="l"/>
                <a:tab pos="241935" algn="l"/>
              </a:tabLst>
              <a:defRPr/>
            </a:pP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GRANT</a:t>
            </a:r>
            <a:r>
              <a:rPr kumimoji="0" sz="14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statement</a:t>
            </a:r>
            <a:r>
              <a:rPr kumimoji="0" sz="1400" b="0" i="0" u="none" strike="noStrike" kern="1200" cap="none" spc="3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used</a:t>
            </a:r>
            <a:r>
              <a:rPr kumimoji="0" sz="1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to</a:t>
            </a:r>
            <a:r>
              <a:rPr kumimoji="0" sz="1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grant</a:t>
            </a:r>
            <a:r>
              <a:rPr kumimoji="0" sz="1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SQL</a:t>
            </a:r>
            <a:r>
              <a:rPr kumimoji="0" sz="14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SELECT,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UPDATE,</a:t>
            </a:r>
            <a:r>
              <a:rPr kumimoji="0" sz="140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INSERT,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DELETE,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and</a:t>
            </a:r>
            <a:r>
              <a:rPr kumimoji="0" sz="1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other</a:t>
            </a:r>
            <a:r>
              <a:rPr kumimoji="0" sz="1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privileges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on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tables</a:t>
            </a:r>
            <a:r>
              <a:rPr kumimoji="0" sz="14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or </a:t>
            </a:r>
            <a:r>
              <a:rPr kumimoji="0" sz="1400" b="0" i="0" u="none" strike="noStrike" kern="1200" cap="none" spc="-3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views.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241300" marR="0" lvl="0" indent="-229235" algn="l" defTabSz="914400" rtl="0" eaLnBrk="1" fontAlgn="auto" latinLnBrk="0" hangingPunct="1">
              <a:lnSpc>
                <a:spcPct val="100000"/>
              </a:lnSpc>
              <a:spcBef>
                <a:spcPts val="1330"/>
              </a:spcBef>
              <a:spcAft>
                <a:spcPts val="0"/>
              </a:spcAft>
              <a:buClr>
                <a:srgbClr val="415487"/>
              </a:buClr>
              <a:buSzTx/>
              <a:buFontTx/>
              <a:buChar char="•"/>
              <a:tabLst>
                <a:tab pos="240665" algn="l"/>
                <a:tab pos="241935" algn="l"/>
              </a:tabLst>
              <a:defRPr/>
            </a:pP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GRANT</a:t>
            </a:r>
            <a:r>
              <a:rPr kumimoji="0" sz="14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UPDATE</a:t>
            </a:r>
            <a:r>
              <a:rPr kumimoji="0" sz="140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ON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ORDER_BACKLOG</a:t>
            </a:r>
            <a:r>
              <a:rPr kumimoji="0" sz="1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TO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JONES WITH</a:t>
            </a:r>
            <a:r>
              <a:rPr kumimoji="0" sz="14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GRANT</a:t>
            </a:r>
            <a:r>
              <a:rPr kumimoji="0" sz="1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OPTION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241300" marR="0" lvl="0" indent="-229235" algn="l" defTabSz="914400" rtl="0" eaLnBrk="1" fontAlgn="auto" latinLnBrk="0" hangingPunct="1">
              <a:lnSpc>
                <a:spcPct val="100000"/>
              </a:lnSpc>
              <a:spcBef>
                <a:spcPts val="1345"/>
              </a:spcBef>
              <a:spcAft>
                <a:spcPts val="0"/>
              </a:spcAft>
              <a:buClr>
                <a:srgbClr val="415487"/>
              </a:buClr>
              <a:buSzTx/>
              <a:buFontTx/>
              <a:buChar char="•"/>
              <a:tabLst>
                <a:tab pos="240665" algn="l"/>
                <a:tab pos="241935" algn="l"/>
              </a:tabLst>
              <a:defRPr/>
            </a:pP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GRANT</a:t>
            </a:r>
            <a:r>
              <a:rPr kumimoji="0" sz="14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SELECT</a:t>
            </a:r>
            <a:r>
              <a:rPr kumimoji="0" sz="1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ON</a:t>
            </a:r>
            <a:r>
              <a:rPr kumimoji="0" sz="14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TABLE</a:t>
            </a:r>
            <a:r>
              <a:rPr kumimoji="0" sz="1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Q.STAFF</a:t>
            </a:r>
            <a:r>
              <a:rPr kumimoji="0" sz="14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TO</a:t>
            </a:r>
            <a:r>
              <a:rPr kumimoji="0" sz="1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PUBLIC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09243" y="925830"/>
            <a:ext cx="394779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b="0" dirty="0">
                <a:latin typeface="Arial MT"/>
                <a:cs typeface="Arial MT"/>
              </a:rPr>
              <a:t>GRANT</a:t>
            </a:r>
            <a:r>
              <a:rPr b="0" spc="-125" dirty="0">
                <a:latin typeface="Arial MT"/>
                <a:cs typeface="Arial MT"/>
              </a:rPr>
              <a:t> </a:t>
            </a:r>
            <a:r>
              <a:rPr b="0" spc="-5" dirty="0">
                <a:latin typeface="Arial MT"/>
                <a:cs typeface="Arial MT"/>
              </a:rPr>
              <a:t>statements…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2023-09-12 125609">
            <a:extLst>
              <a:ext uri="{FF2B5EF4-FFF2-40B4-BE49-F238E27FC236}">
                <a16:creationId xmlns:a16="http://schemas.microsoft.com/office/drawing/2014/main" id="{FC5B0C65-99A9-BD07-3C9F-51EA7B49732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9588"/>
            <a:ext cx="12192000" cy="5838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3812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09243" y="1830705"/>
            <a:ext cx="5700395" cy="10064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marR="0" lvl="0" indent="-229235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>
                <a:srgbClr val="415487"/>
              </a:buClr>
              <a:buSzTx/>
              <a:buFontTx/>
              <a:buChar char="•"/>
              <a:tabLst>
                <a:tab pos="240665" algn="l"/>
                <a:tab pos="241935" algn="l"/>
              </a:tabLst>
              <a:defRPr/>
            </a:pP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REVOKE</a:t>
            </a:r>
            <a:r>
              <a:rPr kumimoji="0" sz="14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is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used</a:t>
            </a:r>
            <a:r>
              <a:rPr kumimoji="0" sz="1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to</a:t>
            </a:r>
            <a:r>
              <a:rPr kumimoji="0" sz="1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cancel</a:t>
            </a:r>
            <a:r>
              <a:rPr kumimoji="0" sz="1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previously</a:t>
            </a:r>
            <a:r>
              <a:rPr kumimoji="0" sz="1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granted</a:t>
            </a:r>
            <a:r>
              <a:rPr kumimoji="0" sz="14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or</a:t>
            </a:r>
            <a:r>
              <a:rPr kumimoji="0" sz="1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denied</a:t>
            </a:r>
            <a:r>
              <a:rPr kumimoji="0" sz="1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permissions.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241300" marR="0" lvl="0" indent="-229235" algn="l" defTabSz="914400" rtl="0" eaLnBrk="1" fontAlgn="auto" latinLnBrk="0" hangingPunct="1">
              <a:lnSpc>
                <a:spcPct val="100000"/>
              </a:lnSpc>
              <a:spcBef>
                <a:spcPts val="1330"/>
              </a:spcBef>
              <a:spcAft>
                <a:spcPts val="0"/>
              </a:spcAft>
              <a:buClr>
                <a:srgbClr val="415487"/>
              </a:buClr>
              <a:buSzTx/>
              <a:buFontTx/>
              <a:buChar char="•"/>
              <a:tabLst>
                <a:tab pos="240665" algn="l"/>
                <a:tab pos="241935" algn="l"/>
              </a:tabLst>
              <a:defRPr/>
            </a:pP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REVOKE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DELETE</a:t>
            </a:r>
            <a:r>
              <a:rPr kumimoji="0" sz="1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ON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employees</a:t>
            </a:r>
            <a:r>
              <a:rPr kumimoji="0" sz="14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FROM</a:t>
            </a:r>
            <a:r>
              <a:rPr kumimoji="0" sz="1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anderson;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241300" marR="0" lvl="0" indent="-229235" algn="l" defTabSz="914400" rtl="0" eaLnBrk="1" fontAlgn="auto" latinLnBrk="0" hangingPunct="1">
              <a:lnSpc>
                <a:spcPct val="100000"/>
              </a:lnSpc>
              <a:spcBef>
                <a:spcPts val="1345"/>
              </a:spcBef>
              <a:spcAft>
                <a:spcPts val="0"/>
              </a:spcAft>
              <a:buClr>
                <a:srgbClr val="415487"/>
              </a:buClr>
              <a:buSzTx/>
              <a:buFontTx/>
              <a:buChar char="•"/>
              <a:tabLst>
                <a:tab pos="240665" algn="l"/>
                <a:tab pos="241935" algn="l"/>
              </a:tabLst>
              <a:defRPr/>
            </a:pP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REVOKE</a:t>
            </a:r>
            <a:r>
              <a:rPr kumimoji="0" sz="140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ALL</a:t>
            </a:r>
            <a:r>
              <a:rPr kumimoji="0" sz="14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ON</a:t>
            </a:r>
            <a:r>
              <a:rPr kumimoji="0" sz="1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employees</a:t>
            </a:r>
            <a:r>
              <a:rPr kumimoji="0" sz="1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FROM</a:t>
            </a:r>
            <a:r>
              <a:rPr kumimoji="0" sz="1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anderson;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09243" y="925830"/>
            <a:ext cx="422656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b="0" spc="-5" dirty="0">
                <a:latin typeface="Arial MT"/>
                <a:cs typeface="Arial MT"/>
              </a:rPr>
              <a:t>REVOKE</a:t>
            </a:r>
            <a:r>
              <a:rPr b="0" spc="-50" dirty="0">
                <a:latin typeface="Arial MT"/>
                <a:cs typeface="Arial MT"/>
              </a:rPr>
              <a:t> </a:t>
            </a:r>
            <a:r>
              <a:rPr b="0" spc="-5" dirty="0">
                <a:latin typeface="Arial MT"/>
                <a:cs typeface="Arial MT"/>
              </a:rPr>
              <a:t>statements…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07414" y="2933826"/>
            <a:ext cx="741045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540" dirty="0">
                <a:latin typeface="Verdana"/>
                <a:cs typeface="Verdana"/>
              </a:rPr>
              <a:t>TCL</a:t>
            </a:r>
            <a:r>
              <a:rPr sz="4000" spc="-229" dirty="0">
                <a:latin typeface="Verdana"/>
                <a:cs typeface="Verdana"/>
              </a:rPr>
              <a:t> </a:t>
            </a:r>
            <a:r>
              <a:rPr sz="4000" spc="-450" dirty="0">
                <a:latin typeface="Verdana"/>
                <a:cs typeface="Verdana"/>
              </a:rPr>
              <a:t>Statement</a:t>
            </a:r>
            <a:r>
              <a:rPr sz="4000" spc="-409" dirty="0">
                <a:latin typeface="Verdana"/>
                <a:cs typeface="Verdana"/>
              </a:rPr>
              <a:t>s</a:t>
            </a:r>
            <a:r>
              <a:rPr sz="4000" spc="-225" dirty="0">
                <a:latin typeface="Verdana"/>
                <a:cs typeface="Verdana"/>
              </a:rPr>
              <a:t> </a:t>
            </a:r>
            <a:r>
              <a:rPr sz="4000" spc="-555" dirty="0">
                <a:latin typeface="Verdana"/>
                <a:cs typeface="Verdana"/>
              </a:rPr>
              <a:t>with</a:t>
            </a:r>
            <a:r>
              <a:rPr sz="4000" spc="-250" dirty="0">
                <a:latin typeface="Verdana"/>
                <a:cs typeface="Verdana"/>
              </a:rPr>
              <a:t> </a:t>
            </a:r>
            <a:r>
              <a:rPr sz="4000" spc="-300" dirty="0">
                <a:latin typeface="Verdana"/>
                <a:cs typeface="Verdana"/>
              </a:rPr>
              <a:t>examples</a:t>
            </a:r>
            <a:endParaRPr sz="40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82446" y="1969770"/>
            <a:ext cx="5210175" cy="190118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0665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>
                <a:srgbClr val="415487"/>
              </a:buClr>
              <a:buSzTx/>
              <a:buFontTx/>
              <a:buChar char="•"/>
              <a:tabLst>
                <a:tab pos="240665" algn="l"/>
                <a:tab pos="241300" algn="l"/>
              </a:tabLst>
              <a:defRPr/>
            </a:pP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TCL</a:t>
            </a:r>
            <a:r>
              <a:rPr kumimoji="0" sz="14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is</a:t>
            </a:r>
            <a:r>
              <a:rPr kumimoji="0" sz="1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short</a:t>
            </a:r>
            <a:r>
              <a:rPr kumimoji="0" sz="14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name</a:t>
            </a:r>
            <a:r>
              <a:rPr kumimoji="0" sz="1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of</a:t>
            </a:r>
            <a:r>
              <a:rPr kumimoji="0" sz="14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Transactions</a:t>
            </a:r>
            <a:r>
              <a:rPr kumimoji="0" sz="14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Control</a:t>
            </a:r>
            <a:r>
              <a:rPr kumimoji="0" sz="14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Language.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240665" marR="0" lvl="0" indent="-228600" algn="l" defTabSz="914400" rtl="0" eaLnBrk="1" fontAlgn="auto" latinLnBrk="0" hangingPunct="1">
              <a:lnSpc>
                <a:spcPct val="100000"/>
              </a:lnSpc>
              <a:spcBef>
                <a:spcPts val="1330"/>
              </a:spcBef>
              <a:spcAft>
                <a:spcPts val="0"/>
              </a:spcAft>
              <a:buClr>
                <a:srgbClr val="415487"/>
              </a:buClr>
              <a:buSzTx/>
              <a:buFontTx/>
              <a:buChar char="•"/>
              <a:tabLst>
                <a:tab pos="240665" algn="l"/>
                <a:tab pos="241300" algn="l"/>
              </a:tabLst>
              <a:defRPr/>
            </a:pP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These</a:t>
            </a:r>
            <a:r>
              <a:rPr kumimoji="0" sz="14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commands</a:t>
            </a:r>
            <a:r>
              <a:rPr kumimoji="0" sz="14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are</a:t>
            </a:r>
            <a:r>
              <a:rPr kumimoji="0" sz="1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used</a:t>
            </a:r>
            <a:r>
              <a:rPr kumimoji="0" sz="1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to</a:t>
            </a:r>
            <a:r>
              <a:rPr kumimoji="0" sz="1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manage</a:t>
            </a:r>
            <a:r>
              <a:rPr kumimoji="0" sz="14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the</a:t>
            </a:r>
            <a:r>
              <a:rPr kumimoji="0" sz="1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transactions</a:t>
            </a:r>
            <a:r>
              <a:rPr kumimoji="0" sz="14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in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the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240665" marR="0" lvl="0" indent="0" algn="l" defTabSz="914400" rtl="0" eaLnBrk="1" fontAlgn="auto" latinLnBrk="0" hangingPunct="1">
              <a:lnSpc>
                <a:spcPct val="100000"/>
              </a:lnSpc>
              <a:spcBef>
                <a:spcPts val="33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database.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240665" marR="0" lvl="0" indent="-228600" algn="l" defTabSz="914400" rtl="0" eaLnBrk="1" fontAlgn="auto" latinLnBrk="0" hangingPunct="1">
              <a:lnSpc>
                <a:spcPct val="100000"/>
              </a:lnSpc>
              <a:spcBef>
                <a:spcPts val="1345"/>
              </a:spcBef>
              <a:spcAft>
                <a:spcPts val="0"/>
              </a:spcAft>
              <a:buClr>
                <a:srgbClr val="415487"/>
              </a:buClr>
              <a:buSzTx/>
              <a:buFontTx/>
              <a:buChar char="•"/>
              <a:tabLst>
                <a:tab pos="240665" algn="l"/>
                <a:tab pos="241300" algn="l"/>
              </a:tabLst>
              <a:defRPr/>
            </a:pP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Used</a:t>
            </a:r>
            <a:r>
              <a:rPr kumimoji="0" sz="1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to</a:t>
            </a:r>
            <a:r>
              <a:rPr kumimoji="0" sz="1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manage</a:t>
            </a:r>
            <a:r>
              <a:rPr kumimoji="0" sz="14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the</a:t>
            </a:r>
            <a:r>
              <a:rPr kumimoji="0" sz="1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changes</a:t>
            </a:r>
            <a:r>
              <a:rPr kumimoji="0" sz="14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made</a:t>
            </a:r>
            <a:r>
              <a:rPr kumimoji="0" sz="1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by</a:t>
            </a:r>
            <a:r>
              <a:rPr kumimoji="0" sz="1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DML</a:t>
            </a:r>
            <a:r>
              <a:rPr kumimoji="0" sz="14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statements.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240665" marR="0" lvl="0" indent="-228600" algn="l" defTabSz="914400" rtl="0" eaLnBrk="1" fontAlgn="auto" latinLnBrk="0" hangingPunct="1">
              <a:lnSpc>
                <a:spcPct val="100000"/>
              </a:lnSpc>
              <a:spcBef>
                <a:spcPts val="1335"/>
              </a:spcBef>
              <a:spcAft>
                <a:spcPts val="0"/>
              </a:spcAft>
              <a:buClr>
                <a:srgbClr val="415487"/>
              </a:buClr>
              <a:buSzTx/>
              <a:buFontTx/>
              <a:buChar char="•"/>
              <a:tabLst>
                <a:tab pos="240665" algn="l"/>
                <a:tab pos="241300" algn="l"/>
              </a:tabLst>
              <a:defRPr/>
            </a:pP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It</a:t>
            </a:r>
            <a:r>
              <a:rPr kumimoji="0" sz="1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also</a:t>
            </a:r>
            <a:r>
              <a:rPr kumimoji="0" sz="1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allows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the</a:t>
            </a:r>
            <a:r>
              <a:rPr kumimoji="0" sz="1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statements</a:t>
            </a:r>
            <a:r>
              <a:rPr kumimoji="0" sz="14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to</a:t>
            </a:r>
            <a:r>
              <a:rPr kumimoji="0" sz="1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be</a:t>
            </a:r>
            <a:r>
              <a:rPr kumimoji="0" sz="1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grouped</a:t>
            </a:r>
            <a:r>
              <a:rPr kumimoji="0" sz="14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together</a:t>
            </a:r>
            <a:r>
              <a:rPr kumimoji="0" sz="14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into</a:t>
            </a:r>
            <a:r>
              <a:rPr kumimoji="0" sz="1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logical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240665" marR="0" lvl="0" indent="0" algn="l" defTabSz="914400" rtl="0" eaLnBrk="1" fontAlgn="auto" latinLnBrk="0" hangingPunct="1">
              <a:lnSpc>
                <a:spcPct val="100000"/>
              </a:lnSpc>
              <a:spcBef>
                <a:spcPts val="33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transactions.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09243" y="925830"/>
            <a:ext cx="472440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b="0" dirty="0">
                <a:latin typeface="Arial MT"/>
                <a:cs typeface="Arial MT"/>
              </a:rPr>
              <a:t>TCL</a:t>
            </a:r>
            <a:r>
              <a:rPr b="0" spc="-165" dirty="0">
                <a:latin typeface="Arial MT"/>
                <a:cs typeface="Arial MT"/>
              </a:rPr>
              <a:t> </a:t>
            </a:r>
            <a:r>
              <a:rPr b="0" spc="-5" dirty="0">
                <a:latin typeface="Arial MT"/>
                <a:cs typeface="Arial MT"/>
              </a:rPr>
              <a:t>statements</a:t>
            </a:r>
            <a:r>
              <a:rPr b="0" spc="-55" dirty="0">
                <a:latin typeface="Arial MT"/>
                <a:cs typeface="Arial MT"/>
              </a:rPr>
              <a:t> </a:t>
            </a:r>
            <a:r>
              <a:rPr b="0" spc="-5" dirty="0">
                <a:latin typeface="Arial MT"/>
                <a:cs typeface="Arial MT"/>
              </a:rPr>
              <a:t>defined…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09243" y="1815464"/>
            <a:ext cx="7727315" cy="16529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0" lvl="0" indent="-229235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>
                <a:srgbClr val="415487"/>
              </a:buClr>
              <a:buSzTx/>
              <a:buFontTx/>
              <a:buChar char="•"/>
              <a:tabLst>
                <a:tab pos="240665" algn="l"/>
                <a:tab pos="241935" algn="l"/>
              </a:tabLst>
              <a:defRPr/>
            </a:pPr>
            <a:r>
              <a:rPr kumimoji="0" sz="13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Commit</a:t>
            </a:r>
            <a:r>
              <a:rPr kumimoji="0" sz="1300" b="0" i="0" u="none" strike="noStrike" kern="1200" cap="none" spc="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3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command</a:t>
            </a:r>
            <a:r>
              <a:rPr kumimoji="0" sz="1300" b="0" i="0" u="none" strike="noStrike" kern="1200" cap="none" spc="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3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is</a:t>
            </a:r>
            <a:r>
              <a:rPr kumimoji="0" sz="130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3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used</a:t>
            </a:r>
            <a:r>
              <a:rPr kumimoji="0" sz="130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3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to</a:t>
            </a:r>
            <a:r>
              <a:rPr kumimoji="0" sz="130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3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permanently</a:t>
            </a:r>
            <a:r>
              <a:rPr kumimoji="0" sz="1300" b="0" i="0" u="none" strike="noStrike" kern="1200" cap="none" spc="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3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save</a:t>
            </a:r>
            <a:r>
              <a:rPr kumimoji="0" sz="1300" b="0" i="0" u="none" strike="noStrike" kern="1200" cap="none" spc="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3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any</a:t>
            </a:r>
            <a:r>
              <a:rPr kumimoji="0" sz="130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3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transaction</a:t>
            </a:r>
            <a:r>
              <a:rPr kumimoji="0" sz="1300" b="0" i="0" u="none" strike="noStrike" kern="1200" cap="none" spc="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3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into</a:t>
            </a:r>
            <a:r>
              <a:rPr kumimoji="0" sz="1300" b="0" i="0" u="none" strike="noStrike" kern="1200" cap="none" spc="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3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the</a:t>
            </a:r>
            <a:r>
              <a:rPr kumimoji="0" sz="130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3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database.</a:t>
            </a:r>
            <a:endParaRPr kumimoji="0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241300" marR="0" lvl="0" indent="-229235" algn="l" defTabSz="914400" rtl="0" eaLnBrk="1" fontAlgn="auto" latinLnBrk="0" hangingPunct="1">
              <a:lnSpc>
                <a:spcPct val="100000"/>
              </a:lnSpc>
              <a:spcBef>
                <a:spcPts val="1165"/>
              </a:spcBef>
              <a:spcAft>
                <a:spcPts val="0"/>
              </a:spcAft>
              <a:buClr>
                <a:srgbClr val="415487"/>
              </a:buClr>
              <a:buSzTx/>
              <a:buFontTx/>
              <a:buChar char="•"/>
              <a:tabLst>
                <a:tab pos="240665" algn="l"/>
                <a:tab pos="241935" algn="l"/>
              </a:tabLst>
              <a:defRPr/>
            </a:pPr>
            <a:r>
              <a:rPr kumimoji="0" sz="13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When</a:t>
            </a:r>
            <a:r>
              <a:rPr kumimoji="0" sz="13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3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we</a:t>
            </a:r>
            <a:r>
              <a:rPr kumimoji="0" sz="130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3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use</a:t>
            </a:r>
            <a:r>
              <a:rPr kumimoji="0" sz="130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3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Commit</a:t>
            </a:r>
            <a:r>
              <a:rPr kumimoji="0" sz="1300" b="0" i="0" u="none" strike="noStrike" kern="1200" cap="none" spc="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3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in</a:t>
            </a:r>
            <a:r>
              <a:rPr kumimoji="0" sz="13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3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any</a:t>
            </a:r>
            <a:r>
              <a:rPr kumimoji="0" sz="130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3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query</a:t>
            </a:r>
            <a:r>
              <a:rPr kumimoji="0" sz="1300" b="0" i="0" u="none" strike="noStrike" kern="1200" cap="none" spc="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3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then</a:t>
            </a:r>
            <a:r>
              <a:rPr kumimoji="0" sz="130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3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the</a:t>
            </a:r>
            <a:r>
              <a:rPr kumimoji="0" sz="130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3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change</a:t>
            </a:r>
            <a:r>
              <a:rPr kumimoji="0" sz="1300" b="0" i="0" u="none" strike="noStrike" kern="1200" cap="none" spc="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3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made</a:t>
            </a:r>
            <a:r>
              <a:rPr kumimoji="0" sz="130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3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by</a:t>
            </a:r>
            <a:r>
              <a:rPr kumimoji="0" sz="130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3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that</a:t>
            </a:r>
            <a:r>
              <a:rPr kumimoji="0" sz="130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3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query</a:t>
            </a:r>
            <a:r>
              <a:rPr kumimoji="0" sz="1300" b="0" i="0" u="none" strike="noStrike" kern="1200" cap="none" spc="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3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will</a:t>
            </a:r>
            <a:r>
              <a:rPr kumimoji="0" sz="1300" b="0" i="0" u="none" strike="noStrike" kern="1200" cap="none" spc="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3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be</a:t>
            </a:r>
            <a:r>
              <a:rPr kumimoji="0" sz="130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3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permanent</a:t>
            </a:r>
            <a:r>
              <a:rPr kumimoji="0" sz="1300" b="0" i="0" u="none" strike="noStrike" kern="1200" cap="none" spc="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3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and</a:t>
            </a:r>
            <a:r>
              <a:rPr kumimoji="0" sz="130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3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visible.</a:t>
            </a:r>
            <a:endParaRPr kumimoji="0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241300" marR="0" lvl="0" indent="-229235" algn="l" defTabSz="914400" rtl="0" eaLnBrk="1" fontAlgn="auto" latinLnBrk="0" hangingPunct="1">
              <a:lnSpc>
                <a:spcPct val="100000"/>
              </a:lnSpc>
              <a:spcBef>
                <a:spcPts val="1145"/>
              </a:spcBef>
              <a:spcAft>
                <a:spcPts val="0"/>
              </a:spcAft>
              <a:buClr>
                <a:srgbClr val="415487"/>
              </a:buClr>
              <a:buSzTx/>
              <a:buFont typeface="Arial MT"/>
              <a:buChar char="•"/>
              <a:tabLst>
                <a:tab pos="240665" algn="l"/>
                <a:tab pos="241935" algn="l"/>
              </a:tabLst>
              <a:defRPr/>
            </a:pPr>
            <a:r>
              <a:rPr kumimoji="0" sz="14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begin</a:t>
            </a:r>
            <a:r>
              <a:rPr kumimoji="0" sz="1400" b="1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tran</a:t>
            </a:r>
            <a:r>
              <a:rPr kumimoji="0" sz="14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210820" marR="0" lvl="0" indent="0" algn="l" defTabSz="914400" rtl="0" eaLnBrk="1" fontAlgn="auto" latinLnBrk="0" hangingPunct="1">
              <a:lnSpc>
                <a:spcPct val="100000"/>
              </a:lnSpc>
              <a:spcBef>
                <a:spcPts val="118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update</a:t>
            </a:r>
            <a:r>
              <a:rPr kumimoji="0" sz="1400" b="1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emp</a:t>
            </a:r>
            <a:r>
              <a:rPr kumimoji="0" sz="1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set</a:t>
            </a:r>
            <a:r>
              <a:rPr kumimoji="0" sz="1400" b="1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empName</a:t>
            </a:r>
            <a:r>
              <a:rPr kumimoji="0" sz="1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='D'</a:t>
            </a:r>
            <a:r>
              <a:rPr kumimoji="0" sz="1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where</a:t>
            </a:r>
            <a:r>
              <a:rPr kumimoji="0" sz="1400" b="1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empid=11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210820" marR="0" lvl="0" indent="0" algn="l" defTabSz="914400" rtl="0" eaLnBrk="1" fontAlgn="auto" latinLnBrk="0" hangingPunct="1">
              <a:lnSpc>
                <a:spcPct val="100000"/>
              </a:lnSpc>
              <a:spcBef>
                <a:spcPts val="116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commit</a:t>
            </a:r>
            <a:r>
              <a:rPr kumimoji="0" sz="1400" b="1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tran</a:t>
            </a:r>
            <a:r>
              <a:rPr kumimoji="0" sz="14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09243" y="925830"/>
            <a:ext cx="4170679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b="0" spc="-5" dirty="0">
                <a:latin typeface="Arial MT"/>
                <a:cs typeface="Arial MT"/>
              </a:rPr>
              <a:t>COMMIT</a:t>
            </a:r>
            <a:r>
              <a:rPr b="0" spc="-130" dirty="0">
                <a:latin typeface="Arial MT"/>
                <a:cs typeface="Arial MT"/>
              </a:rPr>
              <a:t> </a:t>
            </a:r>
            <a:r>
              <a:rPr b="0" spc="-5" dirty="0">
                <a:latin typeface="Arial MT"/>
                <a:cs typeface="Arial MT"/>
              </a:rPr>
              <a:t>statements…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09243" y="1591513"/>
            <a:ext cx="7226300" cy="40068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0" lvl="0" indent="-229235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415487"/>
              </a:buClr>
              <a:buSzTx/>
              <a:buFontTx/>
              <a:buChar char="•"/>
              <a:tabLst>
                <a:tab pos="240665" algn="l"/>
                <a:tab pos="241935" algn="l"/>
              </a:tabLst>
              <a:defRPr/>
            </a:pP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Rollback</a:t>
            </a:r>
            <a:r>
              <a:rPr kumimoji="0" sz="12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is used</a:t>
            </a:r>
            <a:r>
              <a:rPr kumimoji="0" sz="12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to</a:t>
            </a:r>
            <a:r>
              <a:rPr kumimoji="0" sz="12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undo</a:t>
            </a:r>
            <a:r>
              <a:rPr kumimoji="0" sz="12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the</a:t>
            </a:r>
            <a:r>
              <a:rPr kumimoji="0" sz="12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changes</a:t>
            </a:r>
            <a:r>
              <a:rPr kumimoji="0" sz="12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made</a:t>
            </a:r>
            <a:r>
              <a:rPr kumimoji="0" sz="12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by any</a:t>
            </a:r>
            <a:r>
              <a:rPr kumimoji="0" sz="12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command</a:t>
            </a:r>
            <a:r>
              <a:rPr kumimoji="0" sz="12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but</a:t>
            </a: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only</a:t>
            </a:r>
            <a:r>
              <a:rPr kumimoji="0" sz="12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before</a:t>
            </a:r>
            <a:r>
              <a:rPr kumimoji="0" sz="12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 commit</a:t>
            </a:r>
            <a:r>
              <a:rPr kumimoji="0" sz="12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is</a:t>
            </a: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2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done.</a:t>
            </a: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241300" marR="0" lvl="0" indent="-229235" algn="l" defTabSz="914400" rtl="0" eaLnBrk="1" fontAlgn="auto" latinLnBrk="0" hangingPunct="1">
              <a:lnSpc>
                <a:spcPct val="100000"/>
              </a:lnSpc>
              <a:spcBef>
                <a:spcPts val="1010"/>
              </a:spcBef>
              <a:spcAft>
                <a:spcPts val="0"/>
              </a:spcAft>
              <a:buClr>
                <a:srgbClr val="415487"/>
              </a:buClr>
              <a:buSzTx/>
              <a:buFontTx/>
              <a:buChar char="•"/>
              <a:tabLst>
                <a:tab pos="240665" algn="l"/>
                <a:tab pos="241935" algn="l"/>
              </a:tabLst>
              <a:defRPr/>
            </a:pPr>
            <a:r>
              <a:rPr kumimoji="0" sz="12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We</a:t>
            </a:r>
            <a:r>
              <a:rPr kumimoji="0" sz="12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can't</a:t>
            </a: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Rollback</a:t>
            </a:r>
            <a:r>
              <a:rPr kumimoji="0" sz="12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data</a:t>
            </a:r>
            <a:r>
              <a:rPr kumimoji="0" sz="12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which has been</a:t>
            </a:r>
            <a:r>
              <a:rPr kumimoji="0" sz="12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committed</a:t>
            </a:r>
            <a:r>
              <a:rPr kumimoji="0" sz="12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in</a:t>
            </a:r>
            <a:r>
              <a:rPr kumimoji="0" sz="12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the</a:t>
            </a:r>
            <a:r>
              <a:rPr kumimoji="0" sz="12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database</a:t>
            </a:r>
            <a:r>
              <a:rPr kumimoji="0" sz="12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with</a:t>
            </a:r>
            <a:r>
              <a:rPr kumimoji="0" sz="120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the help</a:t>
            </a:r>
            <a:r>
              <a:rPr kumimoji="0" sz="12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of</a:t>
            </a:r>
            <a:r>
              <a:rPr kumimoji="0" sz="12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the</a:t>
            </a:r>
            <a:r>
              <a:rPr kumimoji="0" sz="12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commit</a:t>
            </a:r>
            <a:r>
              <a:rPr kumimoji="0" sz="120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keyword.</a:t>
            </a: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241300" marR="5459730" lvl="0" indent="-229235" algn="l" defTabSz="914400" rtl="0" eaLnBrk="1" fontAlgn="auto" latinLnBrk="0" hangingPunct="1">
              <a:lnSpc>
                <a:spcPct val="203799"/>
              </a:lnSpc>
              <a:spcBef>
                <a:spcPts val="15"/>
              </a:spcBef>
              <a:spcAft>
                <a:spcPts val="0"/>
              </a:spcAft>
              <a:buClr>
                <a:srgbClr val="415487"/>
              </a:buClr>
              <a:buSzTx/>
              <a:buFontTx/>
              <a:buChar char="•"/>
              <a:tabLst>
                <a:tab pos="240665" algn="l"/>
                <a:tab pos="241935" algn="l"/>
              </a:tabLst>
              <a:defRPr/>
            </a:pPr>
            <a:r>
              <a:rPr kumimoji="0" sz="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DECLARE</a:t>
            </a:r>
            <a:r>
              <a:rPr kumimoji="0" sz="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@BookCount</a:t>
            </a:r>
            <a:r>
              <a:rPr kumimoji="0" sz="800" b="0" i="0" u="none" strike="noStrike" kern="1200" cap="none" spc="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int </a:t>
            </a:r>
            <a:r>
              <a:rPr kumimoji="0" sz="8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BEGIN</a:t>
            </a:r>
            <a:r>
              <a:rPr kumimoji="0" sz="8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TRANSACTION</a:t>
            </a:r>
            <a:r>
              <a:rPr kumimoji="0" sz="8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AddBook</a:t>
            </a:r>
            <a:endParaRPr kumimoji="0" sz="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2413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INSERT</a:t>
            </a:r>
            <a:r>
              <a:rPr kumimoji="0" sz="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INTO</a:t>
            </a:r>
            <a:r>
              <a:rPr kumimoji="0" sz="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Books</a:t>
            </a:r>
            <a:r>
              <a:rPr kumimoji="0" sz="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VALUES </a:t>
            </a:r>
            <a:r>
              <a:rPr kumimoji="0" sz="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(20,</a:t>
            </a:r>
            <a:r>
              <a:rPr kumimoji="0" sz="800" b="0" i="0" u="none" strike="noStrike" kern="1200" cap="none" spc="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'Book15', 'Cat5',</a:t>
            </a:r>
            <a:r>
              <a:rPr kumimoji="0" sz="8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2000)</a:t>
            </a:r>
            <a:endParaRPr kumimoji="0" sz="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241300" marR="3529965" lvl="0" indent="0" algn="l" defTabSz="914400" rtl="0" eaLnBrk="1" fontAlgn="auto" latinLnBrk="0" hangingPunct="1">
              <a:lnSpc>
                <a:spcPct val="204000"/>
              </a:lnSpc>
              <a:spcBef>
                <a:spcPts val="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SELECT </a:t>
            </a:r>
            <a:r>
              <a:rPr kumimoji="0" sz="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@BookCount </a:t>
            </a:r>
            <a:r>
              <a:rPr kumimoji="0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= </a:t>
            </a:r>
            <a:r>
              <a:rPr kumimoji="0" sz="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COUNT(*) </a:t>
            </a:r>
            <a:r>
              <a:rPr kumimoji="0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FROM Books WHERE name = </a:t>
            </a:r>
            <a:r>
              <a:rPr kumimoji="0" sz="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'Book15' </a:t>
            </a:r>
            <a:r>
              <a:rPr kumimoji="0" sz="800" b="0" i="0" u="none" strike="noStrike" kern="1200" cap="none" spc="-2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IF</a:t>
            </a:r>
            <a:r>
              <a:rPr kumimoji="0" sz="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@BookCount</a:t>
            </a:r>
            <a:r>
              <a:rPr kumimoji="0" sz="800" b="0" i="0" u="none" strike="noStrike" kern="1200" cap="none" spc="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&gt;</a:t>
            </a:r>
            <a:r>
              <a:rPr kumimoji="0" sz="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1</a:t>
            </a:r>
            <a:endParaRPr kumimoji="0" sz="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241300" marR="0" lvl="0" indent="0" algn="l" defTabSz="914400" rtl="0" eaLnBrk="1" fontAlgn="auto" latinLnBrk="0" hangingPunct="1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BEGIN</a:t>
            </a:r>
            <a:endParaRPr kumimoji="0" sz="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2413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ROLLBACK</a:t>
            </a:r>
            <a:r>
              <a:rPr kumimoji="0" sz="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TRANSACTION</a:t>
            </a:r>
            <a:r>
              <a:rPr kumimoji="0" sz="8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AddBook</a:t>
            </a:r>
            <a:endParaRPr kumimoji="0" sz="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241300" marR="4686300" lvl="0" indent="0" algn="l" defTabSz="914400" rtl="0" eaLnBrk="1" fontAlgn="auto" latinLnBrk="0" hangingPunct="1">
              <a:lnSpc>
                <a:spcPct val="2037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PRINT</a:t>
            </a:r>
            <a:r>
              <a:rPr kumimoji="0" sz="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'A</a:t>
            </a:r>
            <a:r>
              <a:rPr kumimoji="0" sz="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book</a:t>
            </a:r>
            <a:r>
              <a:rPr kumimoji="0" sz="80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with</a:t>
            </a:r>
            <a:r>
              <a:rPr kumimoji="0" sz="80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the same</a:t>
            </a:r>
            <a:r>
              <a:rPr kumimoji="0" sz="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name</a:t>
            </a:r>
            <a:r>
              <a:rPr kumimoji="0" sz="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already</a:t>
            </a:r>
            <a:r>
              <a:rPr kumimoji="0" sz="80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exists‘ </a:t>
            </a:r>
            <a:r>
              <a:rPr kumimoji="0" sz="800" b="0" i="0" u="none" strike="noStrike" kern="1200" cap="none" spc="-20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END</a:t>
            </a:r>
            <a:endParaRPr kumimoji="0" sz="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241300" marR="6657975" lvl="0" indent="0" algn="l" defTabSz="914400" rtl="0" eaLnBrk="1" fontAlgn="auto" latinLnBrk="0" hangingPunct="1">
              <a:lnSpc>
                <a:spcPct val="20410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ELSE </a:t>
            </a:r>
            <a:r>
              <a:rPr kumimoji="0" sz="8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BEGIN</a:t>
            </a:r>
            <a:endParaRPr kumimoji="0" sz="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21209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COMMIT </a:t>
            </a:r>
            <a:r>
              <a:rPr kumimoji="0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TRANSACTION</a:t>
            </a:r>
            <a:r>
              <a:rPr kumimoji="0" sz="8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AddStudent</a:t>
            </a:r>
            <a:endParaRPr kumimoji="0" sz="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212090" marR="5281930" lvl="0" indent="0" algn="l" defTabSz="914400" rtl="0" eaLnBrk="1" fontAlgn="auto" latinLnBrk="0" hangingPunct="1">
              <a:lnSpc>
                <a:spcPct val="203700"/>
              </a:lnSpc>
              <a:spcBef>
                <a:spcPts val="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PRINT</a:t>
            </a:r>
            <a:r>
              <a:rPr kumimoji="0" sz="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'New</a:t>
            </a:r>
            <a:r>
              <a:rPr kumimoji="0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book</a:t>
            </a:r>
            <a:r>
              <a:rPr kumimoji="0" sz="80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added</a:t>
            </a:r>
            <a:r>
              <a:rPr kumimoji="0" sz="800" b="0" i="0" u="none" strike="noStrike" kern="1200" cap="none" spc="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successfully‘ </a:t>
            </a:r>
            <a:r>
              <a:rPr kumimoji="0" sz="800" b="0" i="0" u="none" strike="noStrike" kern="1200" cap="none" spc="-2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END</a:t>
            </a:r>
            <a:endParaRPr kumimoji="0" sz="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09243" y="925830"/>
            <a:ext cx="470090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b="0" spc="-5" dirty="0">
                <a:latin typeface="Arial MT"/>
                <a:cs typeface="Arial MT"/>
              </a:rPr>
              <a:t>ROLLBACK</a:t>
            </a:r>
            <a:r>
              <a:rPr b="0" spc="-50" dirty="0">
                <a:latin typeface="Arial MT"/>
                <a:cs typeface="Arial MT"/>
              </a:rPr>
              <a:t> </a:t>
            </a:r>
            <a:r>
              <a:rPr b="0" spc="-5" dirty="0">
                <a:latin typeface="Arial MT"/>
                <a:cs typeface="Arial MT"/>
              </a:rPr>
              <a:t>statements…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09243" y="1536928"/>
            <a:ext cx="8910955" cy="3028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676910" lvl="0" indent="-229235" algn="l" defTabSz="914400" rtl="0" eaLnBrk="1" fontAlgn="auto" latinLnBrk="0" hangingPunct="1">
              <a:lnSpc>
                <a:spcPct val="120000"/>
              </a:lnSpc>
              <a:spcBef>
                <a:spcPts val="100"/>
              </a:spcBef>
              <a:spcAft>
                <a:spcPts val="0"/>
              </a:spcAft>
              <a:buClr>
                <a:srgbClr val="415487"/>
              </a:buClr>
              <a:buSzTx/>
              <a:buFontTx/>
              <a:buChar char="•"/>
              <a:tabLst>
                <a:tab pos="240665" algn="l"/>
                <a:tab pos="241935" algn="l"/>
              </a:tabLst>
              <a:defRPr/>
            </a:pPr>
            <a:r>
              <a:rPr kumimoji="0" sz="1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SAVEPOINT</a:t>
            </a:r>
            <a:r>
              <a:rPr kumimoji="0" sz="14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command</a:t>
            </a:r>
            <a:r>
              <a:rPr kumimoji="0" sz="14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is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used</a:t>
            </a:r>
            <a:r>
              <a:rPr kumimoji="0" sz="1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to</a:t>
            </a:r>
            <a:r>
              <a:rPr kumimoji="0" sz="1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temporarily</a:t>
            </a:r>
            <a:r>
              <a:rPr kumimoji="0" sz="14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save</a:t>
            </a:r>
            <a:r>
              <a:rPr kumimoji="0" sz="14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</a:t>
            </a:r>
            <a:r>
              <a:rPr kumimoji="0" sz="1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transaction</a:t>
            </a:r>
            <a:r>
              <a:rPr kumimoji="0" sz="14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so</a:t>
            </a:r>
            <a:r>
              <a:rPr kumimoji="0" sz="1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that</a:t>
            </a:r>
            <a:r>
              <a:rPr kumimoji="0" sz="1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you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can</a:t>
            </a:r>
            <a:r>
              <a:rPr kumimoji="0" sz="14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roll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back</a:t>
            </a:r>
            <a:r>
              <a:rPr kumimoji="0" sz="1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to</a:t>
            </a:r>
            <a:r>
              <a:rPr kumimoji="0" sz="1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that</a:t>
            </a:r>
            <a:r>
              <a:rPr kumimoji="0" sz="14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point </a:t>
            </a:r>
            <a:r>
              <a:rPr kumimoji="0" sz="1400" b="0" i="0" u="none" strike="noStrike" kern="1200" cap="none" spc="-3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whenever</a:t>
            </a:r>
            <a:r>
              <a:rPr kumimoji="0" sz="1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necessary.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241300" marR="0" lvl="0" indent="-229235" algn="l" defTabSz="914400" rtl="0" eaLnBrk="1" fontAlgn="auto" latinLnBrk="0" hangingPunct="1">
              <a:lnSpc>
                <a:spcPct val="100000"/>
              </a:lnSpc>
              <a:spcBef>
                <a:spcPts val="1330"/>
              </a:spcBef>
              <a:spcAft>
                <a:spcPts val="0"/>
              </a:spcAft>
              <a:buClr>
                <a:srgbClr val="415487"/>
              </a:buClr>
              <a:buSzTx/>
              <a:buFontTx/>
              <a:buChar char="•"/>
              <a:tabLst>
                <a:tab pos="240665" algn="l"/>
                <a:tab pos="241935" algn="l"/>
              </a:tabLst>
              <a:defRPr/>
            </a:pP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Savepoint</a:t>
            </a:r>
            <a:r>
              <a:rPr kumimoji="0" sz="1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names</a:t>
            </a:r>
            <a:r>
              <a:rPr kumimoji="0" sz="1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must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be</a:t>
            </a:r>
            <a:r>
              <a:rPr kumimoji="0" sz="1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distinct</a:t>
            </a:r>
            <a:r>
              <a:rPr kumimoji="0" sz="14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within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given transaction.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241300" marR="5080" lvl="0" indent="-229235" algn="l" defTabSz="914400" rtl="0" eaLnBrk="1" fontAlgn="auto" latinLnBrk="0" hangingPunct="1">
              <a:lnSpc>
                <a:spcPct val="120000"/>
              </a:lnSpc>
              <a:spcBef>
                <a:spcPts val="1010"/>
              </a:spcBef>
              <a:spcAft>
                <a:spcPts val="0"/>
              </a:spcAft>
              <a:buClr>
                <a:srgbClr val="415487"/>
              </a:buClr>
              <a:buSzTx/>
              <a:buFont typeface="Arial MT"/>
              <a:buChar char="•"/>
              <a:tabLst>
                <a:tab pos="280670" algn="l"/>
                <a:tab pos="281305" algn="l"/>
              </a:tabLst>
              <a:defRPr/>
            </a:pP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	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After</a:t>
            </a:r>
            <a:r>
              <a:rPr kumimoji="0" sz="1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</a:t>
            </a:r>
            <a:r>
              <a:rPr kumimoji="0" sz="14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savepoint</a:t>
            </a:r>
            <a:r>
              <a:rPr kumimoji="0" sz="1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has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been</a:t>
            </a:r>
            <a:r>
              <a:rPr kumimoji="0" sz="1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created,</a:t>
            </a:r>
            <a:r>
              <a:rPr kumimoji="0" sz="14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you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can</a:t>
            </a:r>
            <a:r>
              <a:rPr kumimoji="0" sz="1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either</a:t>
            </a:r>
            <a:r>
              <a:rPr kumimoji="0" sz="1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continue</a:t>
            </a:r>
            <a:r>
              <a:rPr kumimoji="0" sz="14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processing,</a:t>
            </a:r>
            <a:r>
              <a:rPr kumimoji="0" sz="14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commit</a:t>
            </a:r>
            <a:r>
              <a:rPr kumimoji="0" sz="1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your</a:t>
            </a:r>
            <a:r>
              <a:rPr kumimoji="0" sz="140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work,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roll</a:t>
            </a:r>
            <a:r>
              <a:rPr kumimoji="0" sz="14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back</a:t>
            </a:r>
            <a:r>
              <a:rPr kumimoji="0" sz="1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the</a:t>
            </a:r>
            <a:r>
              <a:rPr kumimoji="0" sz="1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entire </a:t>
            </a:r>
            <a:r>
              <a:rPr kumimoji="0" sz="1400" b="0" i="0" u="none" strike="noStrike" kern="1200" cap="none" spc="-3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transaction,</a:t>
            </a:r>
            <a:r>
              <a:rPr kumimoji="0" sz="14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or</a:t>
            </a:r>
            <a:r>
              <a:rPr kumimoji="0" sz="1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roll</a:t>
            </a:r>
            <a:r>
              <a:rPr kumimoji="0" sz="1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back</a:t>
            </a:r>
            <a:r>
              <a:rPr kumimoji="0" sz="14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to</a:t>
            </a:r>
            <a:r>
              <a:rPr kumimoji="0" sz="1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the</a:t>
            </a:r>
            <a:r>
              <a:rPr kumimoji="0" sz="1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savepoint.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240665" marR="5022850" lvl="0" indent="-240665" algn="l" defTabSz="914400" rtl="0" eaLnBrk="1" fontAlgn="auto" latinLnBrk="0" hangingPunct="1">
              <a:lnSpc>
                <a:spcPct val="212200"/>
              </a:lnSpc>
              <a:spcBef>
                <a:spcPts val="80"/>
              </a:spcBef>
              <a:spcAft>
                <a:spcPts val="0"/>
              </a:spcAft>
              <a:buClr>
                <a:srgbClr val="415487"/>
              </a:buClr>
              <a:buSzTx/>
              <a:buFontTx/>
              <a:buChar char="•"/>
              <a:tabLst>
                <a:tab pos="240665" algn="l"/>
                <a:tab pos="241935" algn="l"/>
              </a:tabLst>
              <a:defRPr/>
            </a:pPr>
            <a:r>
              <a:rPr kumimoji="0" sz="9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UPDATE employees </a:t>
            </a:r>
            <a:r>
              <a:rPr kumimoji="0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SET salary = </a:t>
            </a:r>
            <a:r>
              <a:rPr kumimoji="0" sz="9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7000</a:t>
            </a:r>
            <a:r>
              <a:rPr kumimoji="0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9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WHERE</a:t>
            </a:r>
            <a:r>
              <a:rPr kumimoji="0" sz="90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last_name = </a:t>
            </a:r>
            <a:r>
              <a:rPr kumimoji="0" sz="9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'Banda'; </a:t>
            </a:r>
            <a:r>
              <a:rPr kumimoji="0" sz="900" b="0" i="0" u="none" strike="noStrike" kern="1200" cap="none" spc="-2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9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SAVEPOINT banda_sal;</a:t>
            </a:r>
            <a:endParaRPr kumimoji="0" sz="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266700" marR="4884420" lvl="0" indent="0" algn="l" defTabSz="914400" rtl="0" eaLnBrk="1" fontAlgn="auto" latinLnBrk="0" hangingPunct="1">
              <a:lnSpc>
                <a:spcPct val="212500"/>
              </a:lnSpc>
              <a:spcBef>
                <a:spcPts val="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9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UPDATE employees</a:t>
            </a:r>
            <a:r>
              <a:rPr kumimoji="0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SET salary = </a:t>
            </a:r>
            <a:r>
              <a:rPr kumimoji="0" sz="9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12000</a:t>
            </a:r>
            <a:r>
              <a:rPr kumimoji="0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9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WHERE </a:t>
            </a:r>
            <a:r>
              <a:rPr kumimoji="0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last_name = </a:t>
            </a:r>
            <a:r>
              <a:rPr kumimoji="0" sz="9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'Greene'; </a:t>
            </a:r>
            <a:r>
              <a:rPr kumimoji="0" sz="900" b="0" i="0" u="none" strike="noStrike" kern="1200" cap="none" spc="-2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9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SAVEPOINT greene_sal;</a:t>
            </a:r>
            <a:endParaRPr kumimoji="0" sz="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266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SELECT</a:t>
            </a:r>
            <a:r>
              <a:rPr kumimoji="0" sz="9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9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SUM(salary)</a:t>
            </a:r>
            <a:r>
              <a:rPr kumimoji="0" sz="90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9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FROM</a:t>
            </a:r>
            <a:r>
              <a:rPr kumimoji="0" sz="9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9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employees;</a:t>
            </a:r>
            <a:endParaRPr kumimoji="0" sz="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833012" y="4985766"/>
            <a:ext cx="159893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9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WHERE</a:t>
            </a:r>
            <a:r>
              <a:rPr kumimoji="0" sz="9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last_name</a:t>
            </a:r>
            <a:r>
              <a:rPr kumimoji="0" sz="9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=</a:t>
            </a:r>
            <a:r>
              <a:rPr kumimoji="0" sz="9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9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'Greene';</a:t>
            </a:r>
            <a:endParaRPr kumimoji="0" sz="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63802" y="4694682"/>
            <a:ext cx="2237740" cy="7448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9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ROLLBACK</a:t>
            </a:r>
            <a:r>
              <a:rPr kumimoji="0" sz="9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9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TO</a:t>
            </a:r>
            <a:r>
              <a:rPr kumimoji="0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9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SAVEPOINT</a:t>
            </a:r>
            <a:r>
              <a:rPr kumimoji="0" sz="9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banda_sal;</a:t>
            </a:r>
            <a:endParaRPr kumimoji="0" sz="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12700" marR="5080" lvl="0" indent="0" algn="l" defTabSz="914400" rtl="0" eaLnBrk="1" fontAlgn="auto" latinLnBrk="0" hangingPunct="1">
              <a:lnSpc>
                <a:spcPct val="21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16660" algn="l"/>
              </a:tabLst>
              <a:defRPr/>
            </a:pPr>
            <a:r>
              <a:rPr kumimoji="0" sz="9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UPDATE</a:t>
            </a:r>
            <a:r>
              <a:rPr kumimoji="0" sz="900" b="0" i="0" u="none" strike="noStrike" kern="1200" cap="none" spc="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9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employees	</a:t>
            </a:r>
            <a:r>
              <a:rPr kumimoji="0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SET</a:t>
            </a:r>
            <a:r>
              <a:rPr kumimoji="0" sz="9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salary</a:t>
            </a:r>
            <a:r>
              <a:rPr kumimoji="0" sz="9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=</a:t>
            </a:r>
            <a:r>
              <a:rPr kumimoji="0" sz="9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9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11000 </a:t>
            </a:r>
            <a:r>
              <a:rPr kumimoji="0" sz="900" b="0" i="0" u="none" strike="noStrike" kern="1200" cap="none" spc="-2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9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COMMIT;</a:t>
            </a:r>
            <a:endParaRPr kumimoji="0" sz="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209243" y="894333"/>
            <a:ext cx="482155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b="0" spc="-25" dirty="0">
                <a:latin typeface="Arial MT"/>
                <a:cs typeface="Arial MT"/>
              </a:rPr>
              <a:t>SAVEPOINT</a:t>
            </a:r>
            <a:r>
              <a:rPr b="0" spc="-135" dirty="0">
                <a:latin typeface="Arial MT"/>
                <a:cs typeface="Arial MT"/>
              </a:rPr>
              <a:t> </a:t>
            </a:r>
            <a:r>
              <a:rPr b="0" spc="-5" dirty="0">
                <a:latin typeface="Arial MT"/>
                <a:cs typeface="Arial MT"/>
              </a:rPr>
              <a:t>statements…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07414" y="2384501"/>
            <a:ext cx="5780405" cy="1184275"/>
          </a:xfrm>
          <a:prstGeom prst="rect">
            <a:avLst/>
          </a:prstGeom>
        </p:spPr>
        <p:txBody>
          <a:bodyPr vert="horz" wrap="square" lIns="0" tIns="81280" rIns="0" bIns="0" rtlCol="0">
            <a:spAutoFit/>
          </a:bodyPr>
          <a:lstStyle/>
          <a:p>
            <a:pPr marL="12700" marR="5080">
              <a:lnSpc>
                <a:spcPts val="4320"/>
              </a:lnSpc>
              <a:spcBef>
                <a:spcPts val="640"/>
              </a:spcBef>
            </a:pPr>
            <a:r>
              <a:rPr sz="4000" spc="-285" dirty="0">
                <a:latin typeface="Verdana"/>
                <a:cs typeface="Verdana"/>
              </a:rPr>
              <a:t>Welcome</a:t>
            </a:r>
            <a:r>
              <a:rPr sz="4000" spc="-220" dirty="0">
                <a:latin typeface="Verdana"/>
                <a:cs typeface="Verdana"/>
              </a:rPr>
              <a:t> </a:t>
            </a:r>
            <a:r>
              <a:rPr sz="4000" spc="-409" dirty="0">
                <a:latin typeface="Verdana"/>
                <a:cs typeface="Verdana"/>
              </a:rPr>
              <a:t>to</a:t>
            </a:r>
            <a:r>
              <a:rPr sz="4000" spc="-250" dirty="0">
                <a:latin typeface="Verdana"/>
                <a:cs typeface="Verdana"/>
              </a:rPr>
              <a:t> </a:t>
            </a:r>
            <a:r>
              <a:rPr sz="4000" spc="-320" dirty="0">
                <a:latin typeface="Verdana"/>
                <a:cs typeface="Verdana"/>
              </a:rPr>
              <a:t>Query</a:t>
            </a:r>
            <a:r>
              <a:rPr sz="4000" spc="-235" dirty="0">
                <a:latin typeface="Verdana"/>
                <a:cs typeface="Verdana"/>
              </a:rPr>
              <a:t> </a:t>
            </a:r>
            <a:r>
              <a:rPr sz="4000" spc="-175" dirty="0">
                <a:latin typeface="Verdana"/>
                <a:cs typeface="Verdana"/>
              </a:rPr>
              <a:t>and  </a:t>
            </a:r>
            <a:r>
              <a:rPr sz="4000" spc="-250" dirty="0">
                <a:latin typeface="Verdana"/>
                <a:cs typeface="Verdana"/>
              </a:rPr>
              <a:t>Mani</a:t>
            </a:r>
            <a:r>
              <a:rPr sz="4000" spc="-254" dirty="0">
                <a:latin typeface="Verdana"/>
                <a:cs typeface="Verdana"/>
              </a:rPr>
              <a:t>p</a:t>
            </a:r>
            <a:r>
              <a:rPr sz="4000" spc="-360" dirty="0">
                <a:latin typeface="Verdana"/>
                <a:cs typeface="Verdana"/>
              </a:rPr>
              <a:t>ulatio</a:t>
            </a:r>
            <a:r>
              <a:rPr sz="4000" spc="-470" dirty="0">
                <a:latin typeface="Verdana"/>
                <a:cs typeface="Verdana"/>
              </a:rPr>
              <a:t>n</a:t>
            </a:r>
            <a:r>
              <a:rPr sz="4000" spc="-235" dirty="0">
                <a:latin typeface="Verdana"/>
                <a:cs typeface="Verdana"/>
              </a:rPr>
              <a:t> </a:t>
            </a:r>
            <a:r>
              <a:rPr sz="4000" spc="-480" dirty="0">
                <a:latin typeface="Verdana"/>
                <a:cs typeface="Verdana"/>
              </a:rPr>
              <a:t>o</a:t>
            </a:r>
            <a:r>
              <a:rPr sz="4000" spc="-290" dirty="0">
                <a:latin typeface="Verdana"/>
                <a:cs typeface="Verdana"/>
              </a:rPr>
              <a:t>f</a:t>
            </a:r>
            <a:r>
              <a:rPr sz="4000" spc="-240" dirty="0">
                <a:latin typeface="Verdana"/>
                <a:cs typeface="Verdana"/>
              </a:rPr>
              <a:t> </a:t>
            </a:r>
            <a:r>
              <a:rPr sz="4000" spc="-310" dirty="0">
                <a:latin typeface="Verdana"/>
                <a:cs typeface="Verdana"/>
              </a:rPr>
              <a:t>Data</a:t>
            </a:r>
            <a:endParaRPr sz="40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73023" y="1336675"/>
            <a:ext cx="4879975" cy="368744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>
                <a:srgbClr val="415487"/>
              </a:buClr>
              <a:buSzTx/>
              <a:buFontTx/>
              <a:buChar char="•"/>
              <a:tabLst>
                <a:tab pos="240665" algn="l"/>
                <a:tab pos="241300" algn="l"/>
              </a:tabLst>
              <a:defRPr/>
            </a:pP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SELECT</a:t>
            </a:r>
            <a:r>
              <a:rPr kumimoji="0" sz="14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Statement.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2413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330"/>
              </a:spcBef>
              <a:spcAft>
                <a:spcPts val="0"/>
              </a:spcAft>
              <a:buClr>
                <a:srgbClr val="415487"/>
              </a:buClr>
              <a:buSzTx/>
              <a:buFontTx/>
              <a:buChar char="•"/>
              <a:tabLst>
                <a:tab pos="240665" algn="l"/>
                <a:tab pos="241300" algn="l"/>
              </a:tabLst>
              <a:defRPr/>
            </a:pP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Expressions,</a:t>
            </a:r>
            <a:r>
              <a:rPr kumimoji="0" sz="14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Conditions,</a:t>
            </a:r>
            <a:r>
              <a:rPr kumimoji="0" sz="14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and</a:t>
            </a:r>
            <a:r>
              <a:rPr kumimoji="0" sz="1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Operators.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2413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345"/>
              </a:spcBef>
              <a:spcAft>
                <a:spcPts val="0"/>
              </a:spcAft>
              <a:buClr>
                <a:srgbClr val="415487"/>
              </a:buClr>
              <a:buSzTx/>
              <a:buFontTx/>
              <a:buChar char="•"/>
              <a:tabLst>
                <a:tab pos="240665" algn="l"/>
                <a:tab pos="241300" algn="l"/>
              </a:tabLst>
              <a:defRPr/>
            </a:pP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WHERE</a:t>
            </a:r>
            <a:r>
              <a:rPr kumimoji="0" sz="1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Clause,</a:t>
            </a:r>
            <a:r>
              <a:rPr kumimoji="0" sz="14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ORDER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BY</a:t>
            </a:r>
            <a:r>
              <a:rPr kumimoji="0" sz="14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Clause</a:t>
            </a:r>
            <a:r>
              <a:rPr kumimoji="0" sz="1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,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GROUP</a:t>
            </a:r>
            <a:r>
              <a:rPr kumimoji="0" sz="14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BY</a:t>
            </a:r>
            <a:r>
              <a:rPr kumimoji="0" sz="14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Clause.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2413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330"/>
              </a:spcBef>
              <a:spcAft>
                <a:spcPts val="0"/>
              </a:spcAft>
              <a:buClr>
                <a:srgbClr val="415487"/>
              </a:buClr>
              <a:buSzTx/>
              <a:buFontTx/>
              <a:buChar char="•"/>
              <a:tabLst>
                <a:tab pos="240665" algn="l"/>
                <a:tab pos="241300" algn="l"/>
              </a:tabLst>
              <a:defRPr/>
            </a:pP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Select</a:t>
            </a:r>
            <a:r>
              <a:rPr kumimoji="0" sz="14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from</a:t>
            </a:r>
            <a:r>
              <a:rPr kumimoji="0" sz="14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two</a:t>
            </a:r>
            <a:r>
              <a:rPr kumimoji="0" sz="1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or</a:t>
            </a:r>
            <a:r>
              <a:rPr kumimoji="0" sz="1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more</a:t>
            </a:r>
            <a:r>
              <a:rPr kumimoji="0" sz="1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tables</a:t>
            </a:r>
            <a:r>
              <a:rPr kumimoji="0" sz="14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-</a:t>
            </a:r>
            <a:r>
              <a:rPr kumimoji="0" sz="1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JOINS.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2413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335"/>
              </a:spcBef>
              <a:spcAft>
                <a:spcPts val="0"/>
              </a:spcAft>
              <a:buClr>
                <a:srgbClr val="415487"/>
              </a:buClr>
              <a:buSzTx/>
              <a:buFontTx/>
              <a:buChar char="•"/>
              <a:tabLst>
                <a:tab pos="240665" algn="l"/>
                <a:tab pos="241300" algn="l"/>
              </a:tabLst>
              <a:defRPr/>
            </a:pP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Different</a:t>
            </a:r>
            <a:r>
              <a:rPr kumimoji="0" sz="14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Types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of</a:t>
            </a:r>
            <a:r>
              <a:rPr kumimoji="0" sz="1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JOINS.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2413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345"/>
              </a:spcBef>
              <a:spcAft>
                <a:spcPts val="0"/>
              </a:spcAft>
              <a:buClr>
                <a:srgbClr val="415487"/>
              </a:buClr>
              <a:buSzTx/>
              <a:buFontTx/>
              <a:buChar char="•"/>
              <a:tabLst>
                <a:tab pos="240665" algn="l"/>
                <a:tab pos="241300" algn="l"/>
              </a:tabLst>
              <a:defRPr/>
            </a:pPr>
            <a:r>
              <a:rPr kumimoji="0" sz="14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What</a:t>
            </a:r>
            <a:r>
              <a:rPr kumimoji="0" sz="14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is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subquery</a:t>
            </a:r>
            <a:r>
              <a:rPr kumimoji="0" sz="14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and</a:t>
            </a:r>
            <a:r>
              <a:rPr kumimoji="0" sz="1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how</a:t>
            </a:r>
            <a:r>
              <a:rPr kumimoji="0" sz="1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to</a:t>
            </a:r>
            <a:r>
              <a:rPr kumimoji="0" sz="1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design</a:t>
            </a:r>
            <a:r>
              <a:rPr kumimoji="0" sz="14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and</a:t>
            </a:r>
            <a:r>
              <a:rPr kumimoji="0" sz="1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use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subquery.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2413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330"/>
              </a:spcBef>
              <a:spcAft>
                <a:spcPts val="0"/>
              </a:spcAft>
              <a:buClr>
                <a:srgbClr val="415487"/>
              </a:buClr>
              <a:buSzTx/>
              <a:buFontTx/>
              <a:buChar char="•"/>
              <a:tabLst>
                <a:tab pos="240665" algn="l"/>
                <a:tab pos="241300" algn="l"/>
              </a:tabLst>
              <a:defRPr/>
            </a:pP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INSERT</a:t>
            </a:r>
            <a:r>
              <a:rPr kumimoji="0" sz="14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Statement</a:t>
            </a:r>
            <a:r>
              <a:rPr kumimoji="0" sz="14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in</a:t>
            </a:r>
            <a:r>
              <a:rPr kumimoji="0" sz="1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detail.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2413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335"/>
              </a:spcBef>
              <a:spcAft>
                <a:spcPts val="0"/>
              </a:spcAft>
              <a:buClr>
                <a:srgbClr val="415487"/>
              </a:buClr>
              <a:buSzTx/>
              <a:buFontTx/>
              <a:buChar char="•"/>
              <a:tabLst>
                <a:tab pos="240665" algn="l"/>
                <a:tab pos="241300" algn="l"/>
              </a:tabLst>
              <a:defRPr/>
            </a:pPr>
            <a:r>
              <a:rPr kumimoji="0" sz="1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UPDATE</a:t>
            </a:r>
            <a:r>
              <a:rPr kumimoji="0" sz="14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Statement</a:t>
            </a:r>
            <a:r>
              <a:rPr kumimoji="0" sz="14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in</a:t>
            </a:r>
            <a:r>
              <a:rPr kumimoji="0" sz="1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detail.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2413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345"/>
              </a:spcBef>
              <a:spcAft>
                <a:spcPts val="0"/>
              </a:spcAft>
              <a:buClr>
                <a:srgbClr val="415487"/>
              </a:buClr>
              <a:buSzTx/>
              <a:buFontTx/>
              <a:buChar char="•"/>
              <a:tabLst>
                <a:tab pos="240665" algn="l"/>
                <a:tab pos="241300" algn="l"/>
              </a:tabLst>
              <a:defRPr/>
            </a:pP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DELETE</a:t>
            </a:r>
            <a:r>
              <a:rPr kumimoji="0" sz="14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Statement</a:t>
            </a:r>
            <a:r>
              <a:rPr kumimoji="0" sz="14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in</a:t>
            </a:r>
            <a:r>
              <a:rPr kumimoji="0" sz="1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detail.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2413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330"/>
              </a:spcBef>
              <a:spcAft>
                <a:spcPts val="0"/>
              </a:spcAft>
              <a:buClr>
                <a:srgbClr val="415487"/>
              </a:buClr>
              <a:buSzTx/>
              <a:buFontTx/>
              <a:buChar char="•"/>
              <a:tabLst>
                <a:tab pos="240665" algn="l"/>
                <a:tab pos="241300" algn="l"/>
              </a:tabLst>
              <a:defRPr/>
            </a:pP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Difference</a:t>
            </a:r>
            <a:r>
              <a:rPr kumimoji="0" sz="14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between</a:t>
            </a:r>
            <a:r>
              <a:rPr kumimoji="0" sz="1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DELETE</a:t>
            </a:r>
            <a:r>
              <a:rPr kumimoji="0" sz="140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and</a:t>
            </a:r>
            <a:r>
              <a:rPr kumimoji="0" sz="14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Truncate</a:t>
            </a:r>
            <a:r>
              <a:rPr kumimoji="0" sz="14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Statement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07414" y="2972257"/>
            <a:ext cx="868489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4119879" algn="l"/>
              </a:tabLst>
            </a:pPr>
            <a:r>
              <a:rPr sz="4000" spc="-225" dirty="0">
                <a:latin typeface="Verdana"/>
                <a:cs typeface="Verdana"/>
              </a:rPr>
              <a:t>Create</a:t>
            </a:r>
            <a:r>
              <a:rPr sz="4000" spc="-250" dirty="0">
                <a:latin typeface="Verdana"/>
                <a:cs typeface="Verdana"/>
              </a:rPr>
              <a:t> </a:t>
            </a:r>
            <a:r>
              <a:rPr sz="4000" spc="-665" dirty="0">
                <a:latin typeface="Verdana"/>
                <a:cs typeface="Verdana"/>
              </a:rPr>
              <a:t>TABLE(s)</a:t>
            </a:r>
            <a:r>
              <a:rPr sz="4000" dirty="0">
                <a:latin typeface="Verdana"/>
                <a:cs typeface="Verdana"/>
              </a:rPr>
              <a:t>	</a:t>
            </a:r>
            <a:r>
              <a:rPr sz="4000" spc="-220" dirty="0">
                <a:latin typeface="Verdana"/>
                <a:cs typeface="Verdana"/>
              </a:rPr>
              <a:t>and</a:t>
            </a:r>
            <a:r>
              <a:rPr sz="4000" spc="-250" dirty="0">
                <a:latin typeface="Verdana"/>
                <a:cs typeface="Verdana"/>
              </a:rPr>
              <a:t> </a:t>
            </a:r>
            <a:r>
              <a:rPr sz="4000" spc="-445" dirty="0">
                <a:latin typeface="Verdana"/>
                <a:cs typeface="Verdana"/>
              </a:rPr>
              <a:t>Temp</a:t>
            </a:r>
            <a:r>
              <a:rPr sz="4000" spc="-240" dirty="0">
                <a:latin typeface="Verdana"/>
                <a:cs typeface="Verdana"/>
              </a:rPr>
              <a:t> </a:t>
            </a:r>
            <a:r>
              <a:rPr sz="4000" spc="-459" dirty="0">
                <a:latin typeface="Verdana"/>
                <a:cs typeface="Verdana"/>
              </a:rPr>
              <a:t>Table(s)</a:t>
            </a:r>
            <a:endParaRPr sz="40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09243" y="925830"/>
            <a:ext cx="297180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What</a:t>
            </a:r>
            <a:r>
              <a:rPr spc="-50" dirty="0"/>
              <a:t> </a:t>
            </a:r>
            <a:r>
              <a:rPr dirty="0"/>
              <a:t>is</a:t>
            </a:r>
            <a:r>
              <a:rPr spc="-35" dirty="0"/>
              <a:t> </a:t>
            </a:r>
            <a:r>
              <a:rPr spc="-50" dirty="0"/>
              <a:t>Table</a:t>
            </a:r>
            <a:r>
              <a:rPr spc="-45" dirty="0"/>
              <a:t> </a:t>
            </a:r>
            <a:r>
              <a:rPr dirty="0"/>
              <a:t>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09243" y="1703070"/>
            <a:ext cx="5638165" cy="17716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marR="0" lvl="0" indent="-229235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>
                <a:srgbClr val="415487"/>
              </a:buClr>
              <a:buSzTx/>
              <a:buFont typeface="Arial MT"/>
              <a:buChar char="•"/>
              <a:tabLst>
                <a:tab pos="240665" algn="l"/>
                <a:tab pos="241935" algn="l"/>
              </a:tabLst>
              <a:defRPr/>
            </a:pPr>
            <a:r>
              <a:rPr kumimoji="0" sz="1400" b="1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Tables</a:t>
            </a:r>
            <a:r>
              <a:rPr kumimoji="0" sz="1400" b="1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are</a:t>
            </a:r>
            <a:r>
              <a:rPr kumimoji="0" sz="1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database</a:t>
            </a:r>
            <a:r>
              <a:rPr kumimoji="0" sz="14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objects</a:t>
            </a:r>
            <a:r>
              <a:rPr kumimoji="0" sz="14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that</a:t>
            </a:r>
            <a:r>
              <a:rPr kumimoji="0" sz="14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contain</a:t>
            </a:r>
            <a:r>
              <a:rPr kumimoji="0" sz="14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all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the</a:t>
            </a:r>
            <a:r>
              <a:rPr kumimoji="0" sz="1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data</a:t>
            </a:r>
            <a:r>
              <a:rPr kumimoji="0" sz="14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in</a:t>
            </a:r>
            <a:r>
              <a:rPr kumimoji="0" sz="1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</a:t>
            </a:r>
            <a:r>
              <a:rPr kumimoji="0" sz="1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database.</a:t>
            </a:r>
            <a:r>
              <a:rPr kumimoji="0" sz="1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.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241300" marR="0" lvl="0" indent="-229235" algn="l" defTabSz="914400" rtl="0" eaLnBrk="1" fontAlgn="auto" latinLnBrk="0" hangingPunct="1">
              <a:lnSpc>
                <a:spcPct val="100000"/>
              </a:lnSpc>
              <a:spcBef>
                <a:spcPts val="1330"/>
              </a:spcBef>
              <a:spcAft>
                <a:spcPts val="0"/>
              </a:spcAft>
              <a:buClr>
                <a:srgbClr val="415487"/>
              </a:buClr>
              <a:buSzTx/>
              <a:buFontTx/>
              <a:buChar char="•"/>
              <a:tabLst>
                <a:tab pos="240665" algn="l"/>
                <a:tab pos="241935" algn="l"/>
              </a:tabLst>
              <a:defRPr/>
            </a:pP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In</a:t>
            </a:r>
            <a:r>
              <a:rPr kumimoji="0" sz="1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tables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,</a:t>
            </a:r>
            <a:r>
              <a:rPr kumimoji="0" sz="14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data</a:t>
            </a:r>
            <a:r>
              <a:rPr kumimoji="0" sz="14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is logically</a:t>
            </a:r>
            <a:r>
              <a:rPr kumimoji="0" sz="1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organized</a:t>
            </a:r>
            <a:r>
              <a:rPr kumimoji="0" sz="14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in</a:t>
            </a:r>
            <a:r>
              <a:rPr kumimoji="0" sz="1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row-and-column</a:t>
            </a:r>
            <a:r>
              <a:rPr kumimoji="0" sz="14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format.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241300" marR="0" lvl="0" indent="-229235" algn="l" defTabSz="914400" rtl="0" eaLnBrk="1" fontAlgn="auto" latinLnBrk="0" hangingPunct="1">
              <a:lnSpc>
                <a:spcPct val="100000"/>
              </a:lnSpc>
              <a:spcBef>
                <a:spcPts val="1345"/>
              </a:spcBef>
              <a:spcAft>
                <a:spcPts val="0"/>
              </a:spcAft>
              <a:buClr>
                <a:srgbClr val="415487"/>
              </a:buClr>
              <a:buSzTx/>
              <a:buFontTx/>
              <a:buChar char="•"/>
              <a:tabLst>
                <a:tab pos="240665" algn="l"/>
                <a:tab pos="241935" algn="l"/>
              </a:tabLst>
              <a:defRPr/>
            </a:pP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Each</a:t>
            </a:r>
            <a:r>
              <a:rPr kumimoji="0" sz="1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row</a:t>
            </a:r>
            <a:r>
              <a:rPr kumimoji="0" sz="1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represents</a:t>
            </a:r>
            <a:r>
              <a:rPr kumimoji="0" sz="14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</a:t>
            </a:r>
            <a:r>
              <a:rPr kumimoji="0" sz="1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unique</a:t>
            </a:r>
            <a:r>
              <a:rPr kumimoji="0" sz="14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record.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241300" marR="0" lvl="0" indent="-229235" algn="l" defTabSz="914400" rtl="0" eaLnBrk="1" fontAlgn="auto" latinLnBrk="0" hangingPunct="1">
              <a:lnSpc>
                <a:spcPct val="100000"/>
              </a:lnSpc>
              <a:spcBef>
                <a:spcPts val="1330"/>
              </a:spcBef>
              <a:spcAft>
                <a:spcPts val="0"/>
              </a:spcAft>
              <a:buClr>
                <a:srgbClr val="415487"/>
              </a:buClr>
              <a:buSzTx/>
              <a:buFontTx/>
              <a:buChar char="•"/>
              <a:tabLst>
                <a:tab pos="240665" algn="l"/>
                <a:tab pos="241935" algn="l"/>
              </a:tabLst>
              <a:defRPr/>
            </a:pP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Each</a:t>
            </a:r>
            <a:r>
              <a:rPr kumimoji="0" sz="14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column</a:t>
            </a:r>
            <a:r>
              <a:rPr kumimoji="0" sz="14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represents</a:t>
            </a:r>
            <a:r>
              <a:rPr kumimoji="0" sz="14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</a:t>
            </a:r>
            <a:r>
              <a:rPr kumimoji="0" sz="1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field</a:t>
            </a:r>
            <a:r>
              <a:rPr kumimoji="0" sz="1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in</a:t>
            </a:r>
            <a:r>
              <a:rPr kumimoji="0" sz="1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the</a:t>
            </a:r>
            <a:r>
              <a:rPr kumimoji="0" sz="14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record.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241300" marR="0" lvl="0" indent="-229235" algn="l" defTabSz="914400" rtl="0" eaLnBrk="1" fontAlgn="auto" latinLnBrk="0" hangingPunct="1">
              <a:lnSpc>
                <a:spcPct val="100000"/>
              </a:lnSpc>
              <a:spcBef>
                <a:spcPts val="1335"/>
              </a:spcBef>
              <a:spcAft>
                <a:spcPts val="0"/>
              </a:spcAft>
              <a:buClr>
                <a:srgbClr val="415487"/>
              </a:buClr>
              <a:buSzTx/>
              <a:buFontTx/>
              <a:buChar char="•"/>
              <a:tabLst>
                <a:tab pos="240665" algn="l"/>
                <a:tab pos="241935" algn="l"/>
              </a:tabLst>
              <a:defRPr/>
            </a:pPr>
            <a:r>
              <a:rPr kumimoji="0" sz="14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With</a:t>
            </a:r>
            <a:r>
              <a:rPr kumimoji="0" sz="14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up</a:t>
            </a:r>
            <a:r>
              <a:rPr kumimoji="0" sz="1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to</a:t>
            </a:r>
            <a:r>
              <a:rPr kumimoji="0" sz="1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1024</a:t>
            </a:r>
            <a:r>
              <a:rPr kumimoji="0" sz="14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columns</a:t>
            </a:r>
            <a:r>
              <a:rPr kumimoji="0" sz="14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in</a:t>
            </a:r>
            <a:r>
              <a:rPr kumimoji="0" sz="1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each</a:t>
            </a:r>
            <a:r>
              <a:rPr kumimoji="0" sz="1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table.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2023-09-12 125710">
            <a:extLst>
              <a:ext uri="{FF2B5EF4-FFF2-40B4-BE49-F238E27FC236}">
                <a16:creationId xmlns:a16="http://schemas.microsoft.com/office/drawing/2014/main" id="{1CF1C7EB-DDC8-19F5-A554-89F9E464393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013" y="0"/>
            <a:ext cx="97043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6418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40" dirty="0"/>
              <a:t>CREATE</a:t>
            </a:r>
            <a:r>
              <a:rPr spc="-25" dirty="0"/>
              <a:t> </a:t>
            </a:r>
            <a:r>
              <a:rPr spc="-50" dirty="0"/>
              <a:t>TABLE</a:t>
            </a:r>
            <a:r>
              <a:rPr spc="-20" dirty="0"/>
              <a:t> </a:t>
            </a:r>
            <a:r>
              <a:rPr spc="-5" dirty="0"/>
              <a:t>Statement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27100" marR="4679950" indent="-457200">
              <a:lnSpc>
                <a:spcPct val="135000"/>
              </a:lnSpc>
              <a:spcBef>
                <a:spcPts val="100"/>
              </a:spcBef>
            </a:pPr>
            <a:r>
              <a:rPr spc="-20" dirty="0"/>
              <a:t>CREATE</a:t>
            </a:r>
            <a:r>
              <a:rPr dirty="0"/>
              <a:t> </a:t>
            </a:r>
            <a:r>
              <a:rPr spc="-20" dirty="0"/>
              <a:t>TABLE</a:t>
            </a:r>
            <a:r>
              <a:rPr spc="20" dirty="0"/>
              <a:t> </a:t>
            </a:r>
            <a:r>
              <a:rPr spc="-5" dirty="0"/>
              <a:t>[database_name.][schema_name.]table_name </a:t>
            </a:r>
            <a:r>
              <a:rPr spc="-320" dirty="0"/>
              <a:t> </a:t>
            </a:r>
            <a:r>
              <a:rPr dirty="0"/>
              <a:t>(</a:t>
            </a:r>
            <a:r>
              <a:rPr spc="-5" dirty="0"/>
              <a:t> pk_column</a:t>
            </a:r>
            <a:r>
              <a:rPr spc="5" dirty="0"/>
              <a:t> </a:t>
            </a:r>
            <a:r>
              <a:rPr dirty="0"/>
              <a:t>data_type</a:t>
            </a:r>
            <a:r>
              <a:rPr spc="-40" dirty="0"/>
              <a:t> </a:t>
            </a:r>
            <a:r>
              <a:rPr spc="-10" dirty="0"/>
              <a:t>PRIMARY</a:t>
            </a:r>
            <a:r>
              <a:rPr spc="-25" dirty="0"/>
              <a:t> </a:t>
            </a:r>
            <a:r>
              <a:rPr spc="-30" dirty="0"/>
              <a:t>KEY,</a:t>
            </a:r>
          </a:p>
          <a:p>
            <a:pPr marL="927100" marR="6416675">
              <a:lnSpc>
                <a:spcPct val="134200"/>
              </a:lnSpc>
              <a:spcBef>
                <a:spcPts val="10"/>
              </a:spcBef>
            </a:pPr>
            <a:r>
              <a:rPr spc="-5" dirty="0"/>
              <a:t>column_1 data_type </a:t>
            </a:r>
            <a:r>
              <a:rPr dirty="0"/>
              <a:t>NOT </a:t>
            </a:r>
            <a:r>
              <a:rPr spc="-5" dirty="0"/>
              <a:t>NULL, </a:t>
            </a:r>
            <a:r>
              <a:rPr spc="-320" dirty="0"/>
              <a:t> </a:t>
            </a:r>
            <a:r>
              <a:rPr spc="-5" dirty="0"/>
              <a:t>column_2</a:t>
            </a:r>
            <a:r>
              <a:rPr spc="-10" dirty="0"/>
              <a:t> </a:t>
            </a:r>
            <a:r>
              <a:rPr dirty="0"/>
              <a:t>data_type,</a:t>
            </a:r>
          </a:p>
          <a:p>
            <a:pPr marL="927100">
              <a:lnSpc>
                <a:spcPct val="100000"/>
              </a:lnSpc>
              <a:spcBef>
                <a:spcPts val="505"/>
              </a:spcBef>
            </a:pPr>
            <a:r>
              <a:rPr dirty="0"/>
              <a:t>...,</a:t>
            </a:r>
          </a:p>
          <a:p>
            <a:pPr marL="927100">
              <a:lnSpc>
                <a:spcPct val="100000"/>
              </a:lnSpc>
              <a:spcBef>
                <a:spcPts val="505"/>
              </a:spcBef>
            </a:pPr>
            <a:r>
              <a:rPr dirty="0"/>
              <a:t>table_constraints</a:t>
            </a:r>
            <a:r>
              <a:rPr spc="-70" dirty="0"/>
              <a:t> </a:t>
            </a:r>
            <a:r>
              <a:rPr spc="-5" dirty="0"/>
              <a:t>);</a:t>
            </a:r>
          </a:p>
          <a:p>
            <a:pPr marL="241300" indent="-229235">
              <a:lnSpc>
                <a:spcPct val="100000"/>
              </a:lnSpc>
              <a:spcBef>
                <a:spcPts val="994"/>
              </a:spcBef>
              <a:buClr>
                <a:srgbClr val="415487"/>
              </a:buClr>
              <a:buChar char="•"/>
              <a:tabLst>
                <a:tab pos="240665" algn="l"/>
                <a:tab pos="241935" algn="l"/>
              </a:tabLst>
            </a:pPr>
            <a:r>
              <a:rPr b="0" i="0" dirty="0">
                <a:latin typeface="Arial MT"/>
                <a:cs typeface="Arial MT"/>
              </a:rPr>
              <a:t>Specify</a:t>
            </a:r>
            <a:r>
              <a:rPr b="0" i="0" spc="-30" dirty="0">
                <a:latin typeface="Arial MT"/>
                <a:cs typeface="Arial MT"/>
              </a:rPr>
              <a:t> </a:t>
            </a:r>
            <a:r>
              <a:rPr b="0" i="0" dirty="0">
                <a:latin typeface="Arial MT"/>
                <a:cs typeface="Arial MT"/>
              </a:rPr>
              <a:t>the</a:t>
            </a:r>
            <a:r>
              <a:rPr b="0" i="0" spc="-10" dirty="0">
                <a:latin typeface="Arial MT"/>
                <a:cs typeface="Arial MT"/>
              </a:rPr>
              <a:t> </a:t>
            </a:r>
            <a:r>
              <a:rPr b="0" i="0" dirty="0">
                <a:latin typeface="Arial MT"/>
                <a:cs typeface="Arial MT"/>
              </a:rPr>
              <a:t>name</a:t>
            </a:r>
            <a:r>
              <a:rPr b="0" i="0" spc="-30" dirty="0">
                <a:latin typeface="Arial MT"/>
                <a:cs typeface="Arial MT"/>
              </a:rPr>
              <a:t> </a:t>
            </a:r>
            <a:r>
              <a:rPr b="0" i="0" dirty="0">
                <a:latin typeface="Arial MT"/>
                <a:cs typeface="Arial MT"/>
              </a:rPr>
              <a:t>of</a:t>
            </a:r>
            <a:r>
              <a:rPr b="0" i="0" spc="-10" dirty="0">
                <a:latin typeface="Arial MT"/>
                <a:cs typeface="Arial MT"/>
              </a:rPr>
              <a:t> </a:t>
            </a:r>
            <a:r>
              <a:rPr b="0" i="0" dirty="0">
                <a:latin typeface="Arial MT"/>
                <a:cs typeface="Arial MT"/>
              </a:rPr>
              <a:t>the</a:t>
            </a:r>
            <a:r>
              <a:rPr b="0" i="0" spc="-10" dirty="0">
                <a:latin typeface="Arial MT"/>
                <a:cs typeface="Arial MT"/>
              </a:rPr>
              <a:t> </a:t>
            </a:r>
            <a:r>
              <a:rPr b="0" i="0" spc="-5" dirty="0">
                <a:latin typeface="Arial MT"/>
                <a:cs typeface="Arial MT"/>
              </a:rPr>
              <a:t>database</a:t>
            </a:r>
            <a:r>
              <a:rPr b="0" i="0" spc="-10" dirty="0">
                <a:latin typeface="Arial MT"/>
                <a:cs typeface="Arial MT"/>
              </a:rPr>
              <a:t> </a:t>
            </a:r>
            <a:r>
              <a:rPr b="0" i="0" spc="-5" dirty="0">
                <a:latin typeface="Arial MT"/>
                <a:cs typeface="Arial MT"/>
              </a:rPr>
              <a:t>in</a:t>
            </a:r>
            <a:r>
              <a:rPr b="0" i="0" spc="-30" dirty="0">
                <a:latin typeface="Arial MT"/>
                <a:cs typeface="Arial MT"/>
              </a:rPr>
              <a:t> </a:t>
            </a:r>
            <a:r>
              <a:rPr b="0" i="0" spc="-5" dirty="0">
                <a:latin typeface="Arial MT"/>
                <a:cs typeface="Arial MT"/>
              </a:rPr>
              <a:t>which</a:t>
            </a:r>
            <a:r>
              <a:rPr b="0" i="0" spc="-10" dirty="0">
                <a:latin typeface="Arial MT"/>
                <a:cs typeface="Arial MT"/>
              </a:rPr>
              <a:t> </a:t>
            </a:r>
            <a:r>
              <a:rPr b="0" i="0" dirty="0">
                <a:latin typeface="Arial MT"/>
                <a:cs typeface="Arial MT"/>
              </a:rPr>
              <a:t>the</a:t>
            </a:r>
            <a:r>
              <a:rPr b="0" i="0" spc="-10" dirty="0">
                <a:latin typeface="Arial MT"/>
                <a:cs typeface="Arial MT"/>
              </a:rPr>
              <a:t> </a:t>
            </a:r>
            <a:r>
              <a:rPr b="0" i="0" dirty="0">
                <a:latin typeface="Arial MT"/>
                <a:cs typeface="Arial MT"/>
              </a:rPr>
              <a:t>table</a:t>
            </a:r>
            <a:r>
              <a:rPr b="0" i="0" spc="-20" dirty="0">
                <a:latin typeface="Arial MT"/>
                <a:cs typeface="Arial MT"/>
              </a:rPr>
              <a:t> </a:t>
            </a:r>
            <a:r>
              <a:rPr b="0" i="0" spc="-5" dirty="0">
                <a:latin typeface="Arial MT"/>
                <a:cs typeface="Arial MT"/>
              </a:rPr>
              <a:t>is</a:t>
            </a:r>
            <a:r>
              <a:rPr b="0" i="0" dirty="0">
                <a:latin typeface="Arial MT"/>
                <a:cs typeface="Arial MT"/>
              </a:rPr>
              <a:t> created.</a:t>
            </a:r>
          </a:p>
          <a:p>
            <a:pPr marL="241300" indent="-229235">
              <a:lnSpc>
                <a:spcPct val="100000"/>
              </a:lnSpc>
              <a:spcBef>
                <a:spcPts val="994"/>
              </a:spcBef>
              <a:buClr>
                <a:srgbClr val="415487"/>
              </a:buClr>
              <a:buChar char="•"/>
              <a:tabLst>
                <a:tab pos="240665" algn="l"/>
                <a:tab pos="241935" algn="l"/>
              </a:tabLst>
            </a:pPr>
            <a:r>
              <a:rPr b="0" i="0" dirty="0">
                <a:latin typeface="Arial MT"/>
                <a:cs typeface="Arial MT"/>
              </a:rPr>
              <a:t>Specify</a:t>
            </a:r>
            <a:r>
              <a:rPr b="0" i="0" spc="-35" dirty="0">
                <a:latin typeface="Arial MT"/>
                <a:cs typeface="Arial MT"/>
              </a:rPr>
              <a:t> </a:t>
            </a:r>
            <a:r>
              <a:rPr b="0" i="0" dirty="0">
                <a:latin typeface="Arial MT"/>
                <a:cs typeface="Arial MT"/>
              </a:rPr>
              <a:t>the</a:t>
            </a:r>
            <a:r>
              <a:rPr b="0" i="0" spc="-10" dirty="0">
                <a:latin typeface="Arial MT"/>
                <a:cs typeface="Arial MT"/>
              </a:rPr>
              <a:t> </a:t>
            </a:r>
            <a:r>
              <a:rPr b="0" i="0" dirty="0">
                <a:latin typeface="Arial MT"/>
                <a:cs typeface="Arial MT"/>
              </a:rPr>
              <a:t>schema</a:t>
            </a:r>
            <a:r>
              <a:rPr b="0" i="0" spc="-30" dirty="0">
                <a:latin typeface="Arial MT"/>
                <a:cs typeface="Arial MT"/>
              </a:rPr>
              <a:t> </a:t>
            </a:r>
            <a:r>
              <a:rPr b="0" i="0" dirty="0">
                <a:latin typeface="Arial MT"/>
                <a:cs typeface="Arial MT"/>
              </a:rPr>
              <a:t>to</a:t>
            </a:r>
            <a:r>
              <a:rPr b="0" i="0" spc="-5" dirty="0">
                <a:latin typeface="Arial MT"/>
                <a:cs typeface="Arial MT"/>
              </a:rPr>
              <a:t> which</a:t>
            </a:r>
            <a:r>
              <a:rPr b="0" i="0" dirty="0">
                <a:latin typeface="Arial MT"/>
                <a:cs typeface="Arial MT"/>
              </a:rPr>
              <a:t> the</a:t>
            </a:r>
            <a:r>
              <a:rPr b="0" i="0" spc="-20" dirty="0">
                <a:latin typeface="Arial MT"/>
                <a:cs typeface="Arial MT"/>
              </a:rPr>
              <a:t> </a:t>
            </a:r>
            <a:r>
              <a:rPr b="0" i="0" spc="-5" dirty="0">
                <a:latin typeface="Arial MT"/>
                <a:cs typeface="Arial MT"/>
              </a:rPr>
              <a:t>new</a:t>
            </a:r>
            <a:r>
              <a:rPr b="0" i="0" spc="-15" dirty="0">
                <a:latin typeface="Arial MT"/>
                <a:cs typeface="Arial MT"/>
              </a:rPr>
              <a:t> </a:t>
            </a:r>
            <a:r>
              <a:rPr b="0" i="0" spc="-5" dirty="0">
                <a:latin typeface="Arial MT"/>
                <a:cs typeface="Arial MT"/>
              </a:rPr>
              <a:t>table</a:t>
            </a:r>
            <a:r>
              <a:rPr b="0" i="0" spc="-20" dirty="0">
                <a:latin typeface="Arial MT"/>
                <a:cs typeface="Arial MT"/>
              </a:rPr>
              <a:t> </a:t>
            </a:r>
            <a:r>
              <a:rPr b="0" i="0" spc="-5" dirty="0">
                <a:latin typeface="Arial MT"/>
                <a:cs typeface="Arial MT"/>
              </a:rPr>
              <a:t>belongs.</a:t>
            </a:r>
          </a:p>
          <a:p>
            <a:pPr marL="241300" indent="-229235">
              <a:lnSpc>
                <a:spcPct val="100000"/>
              </a:lnSpc>
              <a:spcBef>
                <a:spcPts val="1010"/>
              </a:spcBef>
              <a:buClr>
                <a:srgbClr val="415487"/>
              </a:buClr>
              <a:buChar char="•"/>
              <a:tabLst>
                <a:tab pos="240665" algn="l"/>
                <a:tab pos="241935" algn="l"/>
              </a:tabLst>
            </a:pPr>
            <a:r>
              <a:rPr b="0" i="0" dirty="0">
                <a:latin typeface="Arial MT"/>
                <a:cs typeface="Arial MT"/>
              </a:rPr>
              <a:t>Specify</a:t>
            </a:r>
            <a:r>
              <a:rPr b="0" i="0" spc="-35" dirty="0">
                <a:latin typeface="Arial MT"/>
                <a:cs typeface="Arial MT"/>
              </a:rPr>
              <a:t> </a:t>
            </a:r>
            <a:r>
              <a:rPr b="0" i="0" dirty="0">
                <a:latin typeface="Arial MT"/>
                <a:cs typeface="Arial MT"/>
              </a:rPr>
              <a:t>the</a:t>
            </a:r>
            <a:r>
              <a:rPr b="0" i="0" spc="-15" dirty="0">
                <a:latin typeface="Arial MT"/>
                <a:cs typeface="Arial MT"/>
              </a:rPr>
              <a:t> </a:t>
            </a:r>
            <a:r>
              <a:rPr b="0" i="0" dirty="0">
                <a:latin typeface="Arial MT"/>
                <a:cs typeface="Arial MT"/>
              </a:rPr>
              <a:t>name</a:t>
            </a:r>
            <a:r>
              <a:rPr b="0" i="0" spc="-35" dirty="0">
                <a:latin typeface="Arial MT"/>
                <a:cs typeface="Arial MT"/>
              </a:rPr>
              <a:t> </a:t>
            </a:r>
            <a:r>
              <a:rPr b="0" i="0" dirty="0">
                <a:latin typeface="Arial MT"/>
                <a:cs typeface="Arial MT"/>
              </a:rPr>
              <a:t>of</a:t>
            </a:r>
            <a:r>
              <a:rPr b="0" i="0" spc="-15" dirty="0">
                <a:latin typeface="Arial MT"/>
                <a:cs typeface="Arial MT"/>
              </a:rPr>
              <a:t> </a:t>
            </a:r>
            <a:r>
              <a:rPr b="0" i="0" dirty="0">
                <a:latin typeface="Arial MT"/>
                <a:cs typeface="Arial MT"/>
              </a:rPr>
              <a:t>the</a:t>
            </a:r>
            <a:r>
              <a:rPr b="0" i="0" spc="-15" dirty="0">
                <a:latin typeface="Arial MT"/>
                <a:cs typeface="Arial MT"/>
              </a:rPr>
              <a:t> </a:t>
            </a:r>
            <a:r>
              <a:rPr b="0" i="0" spc="-5" dirty="0">
                <a:latin typeface="Arial MT"/>
                <a:cs typeface="Arial MT"/>
              </a:rPr>
              <a:t>new</a:t>
            </a:r>
            <a:r>
              <a:rPr b="0" i="0" spc="-20" dirty="0">
                <a:latin typeface="Arial MT"/>
                <a:cs typeface="Arial MT"/>
              </a:rPr>
              <a:t> </a:t>
            </a:r>
            <a:r>
              <a:rPr b="0" i="0" spc="-5" dirty="0">
                <a:latin typeface="Arial MT"/>
                <a:cs typeface="Arial MT"/>
              </a:rPr>
              <a:t>table.</a:t>
            </a:r>
          </a:p>
          <a:p>
            <a:pPr marL="241300" indent="-229235">
              <a:lnSpc>
                <a:spcPct val="100000"/>
              </a:lnSpc>
              <a:spcBef>
                <a:spcPts val="1130"/>
              </a:spcBef>
              <a:buClr>
                <a:srgbClr val="415487"/>
              </a:buClr>
              <a:buChar char="•"/>
              <a:tabLst>
                <a:tab pos="240665" algn="l"/>
                <a:tab pos="241935" algn="l"/>
              </a:tabLst>
            </a:pPr>
            <a:r>
              <a:rPr b="0" i="0" spc="-5" dirty="0">
                <a:latin typeface="Arial MT"/>
                <a:cs typeface="Arial MT"/>
              </a:rPr>
              <a:t>Each</a:t>
            </a:r>
            <a:r>
              <a:rPr b="0" i="0" spc="-10" dirty="0">
                <a:latin typeface="Arial MT"/>
                <a:cs typeface="Arial MT"/>
              </a:rPr>
              <a:t> </a:t>
            </a:r>
            <a:r>
              <a:rPr b="0" i="0" dirty="0">
                <a:latin typeface="Arial MT"/>
                <a:cs typeface="Arial MT"/>
              </a:rPr>
              <a:t>table</a:t>
            </a:r>
            <a:r>
              <a:rPr b="0" i="0" spc="-10" dirty="0">
                <a:latin typeface="Arial MT"/>
                <a:cs typeface="Arial MT"/>
              </a:rPr>
              <a:t> </a:t>
            </a:r>
            <a:r>
              <a:rPr b="0" i="0" spc="-5" dirty="0">
                <a:latin typeface="Arial MT"/>
                <a:cs typeface="Arial MT"/>
              </a:rPr>
              <a:t>should</a:t>
            </a:r>
            <a:r>
              <a:rPr b="0" i="0" spc="-25" dirty="0">
                <a:latin typeface="Arial MT"/>
                <a:cs typeface="Arial MT"/>
              </a:rPr>
              <a:t> </a:t>
            </a:r>
            <a:r>
              <a:rPr b="0" i="0" spc="-5" dirty="0">
                <a:latin typeface="Arial MT"/>
                <a:cs typeface="Arial MT"/>
              </a:rPr>
              <a:t>have a</a:t>
            </a:r>
            <a:r>
              <a:rPr b="0" i="0" spc="15" dirty="0">
                <a:latin typeface="Arial MT"/>
                <a:cs typeface="Arial MT"/>
              </a:rPr>
              <a:t> </a:t>
            </a:r>
            <a:r>
              <a:rPr b="0" i="0" dirty="0">
                <a:latin typeface="Arial MT"/>
                <a:cs typeface="Arial MT"/>
              </a:rPr>
              <a:t>primary</a:t>
            </a:r>
            <a:r>
              <a:rPr b="0" i="0" spc="-15" dirty="0">
                <a:latin typeface="Arial MT"/>
                <a:cs typeface="Arial MT"/>
              </a:rPr>
              <a:t> </a:t>
            </a:r>
            <a:r>
              <a:rPr b="0" i="0" dirty="0">
                <a:latin typeface="Arial MT"/>
                <a:cs typeface="Arial MT"/>
              </a:rPr>
              <a:t>key</a:t>
            </a:r>
            <a:r>
              <a:rPr b="0" i="0" spc="5" dirty="0">
                <a:latin typeface="Arial MT"/>
                <a:cs typeface="Arial MT"/>
              </a:rPr>
              <a:t> </a:t>
            </a:r>
            <a:r>
              <a:rPr b="0" i="0" spc="-5" dirty="0">
                <a:latin typeface="Arial MT"/>
                <a:cs typeface="Arial MT"/>
              </a:rPr>
              <a:t>which </a:t>
            </a:r>
            <a:r>
              <a:rPr b="0" i="0" dirty="0">
                <a:latin typeface="Arial MT"/>
                <a:cs typeface="Arial MT"/>
              </a:rPr>
              <a:t>consists</a:t>
            </a:r>
            <a:r>
              <a:rPr b="0" i="0" spc="-15" dirty="0">
                <a:latin typeface="Arial MT"/>
                <a:cs typeface="Arial MT"/>
              </a:rPr>
              <a:t> </a:t>
            </a:r>
            <a:r>
              <a:rPr b="0" i="0" dirty="0">
                <a:latin typeface="Arial MT"/>
                <a:cs typeface="Arial MT"/>
              </a:rPr>
              <a:t>of</a:t>
            </a:r>
            <a:r>
              <a:rPr b="0" i="0" spc="10" dirty="0">
                <a:latin typeface="Arial MT"/>
                <a:cs typeface="Arial MT"/>
              </a:rPr>
              <a:t> </a:t>
            </a:r>
            <a:r>
              <a:rPr b="0" i="0" spc="-5" dirty="0">
                <a:latin typeface="Arial MT"/>
                <a:cs typeface="Arial MT"/>
              </a:rPr>
              <a:t>one</a:t>
            </a:r>
            <a:r>
              <a:rPr b="0" i="0" spc="-15" dirty="0">
                <a:latin typeface="Arial MT"/>
                <a:cs typeface="Arial MT"/>
              </a:rPr>
              <a:t> </a:t>
            </a:r>
            <a:r>
              <a:rPr b="0" i="0" spc="-5" dirty="0">
                <a:latin typeface="Arial MT"/>
                <a:cs typeface="Arial MT"/>
              </a:rPr>
              <a:t>or </a:t>
            </a:r>
            <a:r>
              <a:rPr b="0" i="0" dirty="0">
                <a:latin typeface="Arial MT"/>
                <a:cs typeface="Arial MT"/>
              </a:rPr>
              <a:t>more </a:t>
            </a:r>
            <a:r>
              <a:rPr b="0" i="0" spc="-5" dirty="0">
                <a:latin typeface="Arial MT"/>
                <a:cs typeface="Arial MT"/>
              </a:rPr>
              <a:t>columns.</a:t>
            </a:r>
            <a:r>
              <a:rPr b="0" i="0" spc="-40" dirty="0">
                <a:latin typeface="Arial MT"/>
                <a:cs typeface="Arial MT"/>
              </a:rPr>
              <a:t> </a:t>
            </a:r>
            <a:r>
              <a:rPr b="0" i="0" spc="-20" dirty="0">
                <a:latin typeface="Arial MT"/>
                <a:cs typeface="Arial MT"/>
              </a:rPr>
              <a:t>Typically,</a:t>
            </a:r>
            <a:r>
              <a:rPr b="0" i="0" dirty="0">
                <a:latin typeface="Arial MT"/>
                <a:cs typeface="Arial MT"/>
              </a:rPr>
              <a:t> </a:t>
            </a:r>
            <a:r>
              <a:rPr b="0" i="0" spc="-10" dirty="0">
                <a:latin typeface="Arial MT"/>
                <a:cs typeface="Arial MT"/>
              </a:rPr>
              <a:t>you</a:t>
            </a:r>
            <a:r>
              <a:rPr b="0" i="0" dirty="0">
                <a:latin typeface="Arial MT"/>
                <a:cs typeface="Arial MT"/>
              </a:rPr>
              <a:t> </a:t>
            </a:r>
            <a:r>
              <a:rPr b="0" i="0" spc="-5" dirty="0">
                <a:latin typeface="Arial MT"/>
                <a:cs typeface="Arial MT"/>
              </a:rPr>
              <a:t>list</a:t>
            </a:r>
            <a:r>
              <a:rPr b="0" i="0" spc="10" dirty="0">
                <a:latin typeface="Arial MT"/>
                <a:cs typeface="Arial MT"/>
              </a:rPr>
              <a:t> </a:t>
            </a:r>
            <a:r>
              <a:rPr b="0" i="0" dirty="0">
                <a:latin typeface="Arial MT"/>
                <a:cs typeface="Arial MT"/>
              </a:rPr>
              <a:t>the</a:t>
            </a:r>
            <a:r>
              <a:rPr b="0" i="0" spc="-5" dirty="0">
                <a:latin typeface="Arial MT"/>
                <a:cs typeface="Arial MT"/>
              </a:rPr>
              <a:t> primary</a:t>
            </a:r>
            <a:r>
              <a:rPr b="0" i="0" spc="-15" dirty="0">
                <a:latin typeface="Arial MT"/>
                <a:cs typeface="Arial MT"/>
              </a:rPr>
              <a:t> </a:t>
            </a:r>
            <a:r>
              <a:rPr b="0" i="0" spc="-5" dirty="0">
                <a:latin typeface="Arial MT"/>
                <a:cs typeface="Arial MT"/>
              </a:rPr>
              <a:t>key</a:t>
            </a:r>
            <a:r>
              <a:rPr b="0" i="0" spc="10" dirty="0">
                <a:latin typeface="Arial MT"/>
                <a:cs typeface="Arial MT"/>
              </a:rPr>
              <a:t> </a:t>
            </a:r>
            <a:r>
              <a:rPr b="0" i="0" spc="-5" dirty="0">
                <a:latin typeface="Arial MT"/>
                <a:cs typeface="Arial MT"/>
              </a:rPr>
              <a:t>columns</a:t>
            </a:r>
            <a:r>
              <a:rPr b="0" i="0" spc="-15" dirty="0">
                <a:latin typeface="Arial MT"/>
                <a:cs typeface="Arial MT"/>
              </a:rPr>
              <a:t> </a:t>
            </a:r>
            <a:r>
              <a:rPr b="0" i="0" dirty="0">
                <a:latin typeface="Arial MT"/>
                <a:cs typeface="Arial MT"/>
              </a:rPr>
              <a:t>first</a:t>
            </a:r>
            <a:r>
              <a:rPr b="0" i="0" spc="-5" dirty="0">
                <a:latin typeface="Arial MT"/>
                <a:cs typeface="Arial MT"/>
              </a:rPr>
              <a:t> and</a:t>
            </a:r>
            <a:r>
              <a:rPr b="0" i="0" spc="-10" dirty="0">
                <a:latin typeface="Arial MT"/>
                <a:cs typeface="Arial MT"/>
              </a:rPr>
              <a:t> </a:t>
            </a:r>
            <a:r>
              <a:rPr b="0" i="0" spc="10" dirty="0">
                <a:latin typeface="Arial MT"/>
                <a:cs typeface="Arial MT"/>
              </a:rPr>
              <a:t>then</a:t>
            </a:r>
            <a:r>
              <a:rPr b="0" i="0" spc="-10" dirty="0">
                <a:latin typeface="Arial MT"/>
                <a:cs typeface="Arial MT"/>
              </a:rPr>
              <a:t> </a:t>
            </a:r>
            <a:r>
              <a:rPr b="0" i="0" dirty="0">
                <a:latin typeface="Arial MT"/>
                <a:cs typeface="Arial MT"/>
              </a:rPr>
              <a:t>other</a:t>
            </a:r>
          </a:p>
          <a:p>
            <a:pPr marL="241300">
              <a:lnSpc>
                <a:spcPct val="100000"/>
              </a:lnSpc>
              <a:spcBef>
                <a:spcPts val="285"/>
              </a:spcBef>
            </a:pPr>
            <a:r>
              <a:rPr b="0" i="0" dirty="0">
                <a:latin typeface="Arial MT"/>
                <a:cs typeface="Arial MT"/>
              </a:rPr>
              <a:t>columns.</a:t>
            </a:r>
          </a:p>
          <a:p>
            <a:pPr marL="241300" marR="5080" indent="-229235">
              <a:lnSpc>
                <a:spcPct val="120000"/>
              </a:lnSpc>
              <a:spcBef>
                <a:spcPts val="1000"/>
              </a:spcBef>
              <a:buClr>
                <a:srgbClr val="415487"/>
              </a:buClr>
              <a:buChar char="•"/>
              <a:tabLst>
                <a:tab pos="240665" algn="l"/>
                <a:tab pos="241935" algn="l"/>
              </a:tabLst>
            </a:pPr>
            <a:r>
              <a:rPr b="0" i="0" dirty="0">
                <a:latin typeface="Arial MT"/>
                <a:cs typeface="Arial MT"/>
              </a:rPr>
              <a:t>If the </a:t>
            </a:r>
            <a:r>
              <a:rPr b="0" i="0" spc="-5" dirty="0">
                <a:latin typeface="Arial MT"/>
                <a:cs typeface="Arial MT"/>
              </a:rPr>
              <a:t>primary key </a:t>
            </a:r>
            <a:r>
              <a:rPr b="0" i="0" dirty="0">
                <a:latin typeface="Arial MT"/>
                <a:cs typeface="Arial MT"/>
              </a:rPr>
              <a:t>contains </a:t>
            </a:r>
            <a:r>
              <a:rPr b="0" i="0" spc="-5" dirty="0">
                <a:latin typeface="Arial MT"/>
                <a:cs typeface="Arial MT"/>
              </a:rPr>
              <a:t>only one </a:t>
            </a:r>
            <a:r>
              <a:rPr b="0" i="0" dirty="0">
                <a:latin typeface="Arial MT"/>
                <a:cs typeface="Arial MT"/>
              </a:rPr>
              <a:t>column, </a:t>
            </a:r>
            <a:r>
              <a:rPr b="0" i="0" spc="-10" dirty="0">
                <a:latin typeface="Arial MT"/>
                <a:cs typeface="Arial MT"/>
              </a:rPr>
              <a:t>you </a:t>
            </a:r>
            <a:r>
              <a:rPr b="0" i="0" dirty="0">
                <a:latin typeface="Arial MT"/>
                <a:cs typeface="Arial MT"/>
              </a:rPr>
              <a:t>can </a:t>
            </a:r>
            <a:r>
              <a:rPr b="0" i="0" spc="-5" dirty="0">
                <a:latin typeface="Arial MT"/>
                <a:cs typeface="Arial MT"/>
              </a:rPr>
              <a:t>use </a:t>
            </a:r>
            <a:r>
              <a:rPr b="0" i="0" dirty="0">
                <a:latin typeface="Arial MT"/>
                <a:cs typeface="Arial MT"/>
              </a:rPr>
              <a:t>the </a:t>
            </a:r>
            <a:r>
              <a:rPr b="0" i="0" spc="-5" dirty="0">
                <a:latin typeface="Arial MT"/>
                <a:cs typeface="Arial MT"/>
              </a:rPr>
              <a:t>PRIMARY </a:t>
            </a:r>
            <a:r>
              <a:rPr b="0" i="0" dirty="0">
                <a:latin typeface="Arial MT"/>
                <a:cs typeface="Arial MT"/>
              </a:rPr>
              <a:t>KEY </a:t>
            </a:r>
            <a:r>
              <a:rPr b="0" i="0" spc="-5" dirty="0">
                <a:latin typeface="Arial MT"/>
                <a:cs typeface="Arial MT"/>
              </a:rPr>
              <a:t>keywords </a:t>
            </a:r>
            <a:r>
              <a:rPr b="0" i="0" dirty="0">
                <a:latin typeface="Arial MT"/>
                <a:cs typeface="Arial MT"/>
              </a:rPr>
              <a:t>after the column name. If </a:t>
            </a:r>
            <a:r>
              <a:rPr b="0" i="0" spc="-5" dirty="0">
                <a:latin typeface="Arial MT"/>
                <a:cs typeface="Arial MT"/>
              </a:rPr>
              <a:t>the primary </a:t>
            </a:r>
            <a:r>
              <a:rPr b="0" i="0" dirty="0">
                <a:latin typeface="Arial MT"/>
                <a:cs typeface="Arial MT"/>
              </a:rPr>
              <a:t>key </a:t>
            </a:r>
            <a:r>
              <a:rPr b="0" i="0" spc="5" dirty="0">
                <a:latin typeface="Arial MT"/>
                <a:cs typeface="Arial MT"/>
              </a:rPr>
              <a:t>consists </a:t>
            </a:r>
            <a:r>
              <a:rPr b="0" i="0" dirty="0">
                <a:latin typeface="Arial MT"/>
                <a:cs typeface="Arial MT"/>
              </a:rPr>
              <a:t>of </a:t>
            </a:r>
            <a:r>
              <a:rPr b="0" i="0" spc="-320" dirty="0">
                <a:latin typeface="Arial MT"/>
                <a:cs typeface="Arial MT"/>
              </a:rPr>
              <a:t> </a:t>
            </a:r>
            <a:r>
              <a:rPr b="0" i="0" spc="-10" dirty="0">
                <a:latin typeface="Arial MT"/>
                <a:cs typeface="Arial MT"/>
              </a:rPr>
              <a:t>two</a:t>
            </a:r>
            <a:r>
              <a:rPr b="0" i="0" dirty="0">
                <a:latin typeface="Arial MT"/>
                <a:cs typeface="Arial MT"/>
              </a:rPr>
              <a:t> or more</a:t>
            </a:r>
            <a:r>
              <a:rPr b="0" i="0" spc="-25" dirty="0">
                <a:latin typeface="Arial MT"/>
                <a:cs typeface="Arial MT"/>
              </a:rPr>
              <a:t> </a:t>
            </a:r>
            <a:r>
              <a:rPr b="0" i="0" dirty="0">
                <a:latin typeface="Arial MT"/>
                <a:cs typeface="Arial MT"/>
              </a:rPr>
              <a:t>columns,</a:t>
            </a:r>
            <a:r>
              <a:rPr b="0" i="0" spc="-35" dirty="0">
                <a:latin typeface="Arial MT"/>
                <a:cs typeface="Arial MT"/>
              </a:rPr>
              <a:t> </a:t>
            </a:r>
            <a:r>
              <a:rPr b="0" i="0" spc="-10" dirty="0">
                <a:latin typeface="Arial MT"/>
                <a:cs typeface="Arial MT"/>
              </a:rPr>
              <a:t>you</a:t>
            </a:r>
            <a:r>
              <a:rPr b="0" i="0" dirty="0">
                <a:latin typeface="Arial MT"/>
                <a:cs typeface="Arial MT"/>
              </a:rPr>
              <a:t> need</a:t>
            </a:r>
            <a:r>
              <a:rPr b="0" i="0" spc="-30" dirty="0">
                <a:latin typeface="Arial MT"/>
                <a:cs typeface="Arial MT"/>
              </a:rPr>
              <a:t> </a:t>
            </a:r>
            <a:r>
              <a:rPr b="0" i="0" dirty="0">
                <a:latin typeface="Arial MT"/>
                <a:cs typeface="Arial MT"/>
              </a:rPr>
              <a:t>to</a:t>
            </a:r>
            <a:r>
              <a:rPr b="0" i="0" spc="-5" dirty="0">
                <a:latin typeface="Arial MT"/>
                <a:cs typeface="Arial MT"/>
              </a:rPr>
              <a:t> </a:t>
            </a:r>
            <a:r>
              <a:rPr b="0" i="0" dirty="0">
                <a:latin typeface="Arial MT"/>
                <a:cs typeface="Arial MT"/>
              </a:rPr>
              <a:t>specify</a:t>
            </a:r>
            <a:r>
              <a:rPr b="0" i="0" spc="-25" dirty="0">
                <a:latin typeface="Arial MT"/>
                <a:cs typeface="Arial MT"/>
              </a:rPr>
              <a:t> </a:t>
            </a:r>
            <a:r>
              <a:rPr b="0" i="0" dirty="0">
                <a:latin typeface="Arial MT"/>
                <a:cs typeface="Arial MT"/>
              </a:rPr>
              <a:t>the</a:t>
            </a:r>
            <a:r>
              <a:rPr b="0" i="0" spc="-20" dirty="0">
                <a:latin typeface="Arial MT"/>
                <a:cs typeface="Arial MT"/>
              </a:rPr>
              <a:t> </a:t>
            </a:r>
            <a:r>
              <a:rPr b="0" i="0" spc="-5" dirty="0">
                <a:latin typeface="Arial MT"/>
                <a:cs typeface="Arial MT"/>
              </a:rPr>
              <a:t>PRIMARY</a:t>
            </a:r>
            <a:r>
              <a:rPr b="0" i="0" spc="-15" dirty="0">
                <a:latin typeface="Arial MT"/>
                <a:cs typeface="Arial MT"/>
              </a:rPr>
              <a:t> </a:t>
            </a:r>
            <a:r>
              <a:rPr b="0" i="0" dirty="0">
                <a:latin typeface="Arial MT"/>
                <a:cs typeface="Arial MT"/>
              </a:rPr>
              <a:t>KEY</a:t>
            </a:r>
            <a:r>
              <a:rPr b="0" i="0" spc="-20" dirty="0">
                <a:latin typeface="Arial MT"/>
                <a:cs typeface="Arial MT"/>
              </a:rPr>
              <a:t> </a:t>
            </a:r>
            <a:r>
              <a:rPr b="0" i="0" spc="-5" dirty="0">
                <a:latin typeface="Arial MT"/>
                <a:cs typeface="Arial MT"/>
              </a:rPr>
              <a:t>constraint</a:t>
            </a:r>
            <a:r>
              <a:rPr b="0" i="0" spc="-30" dirty="0">
                <a:latin typeface="Arial MT"/>
                <a:cs typeface="Arial MT"/>
              </a:rPr>
              <a:t> </a:t>
            </a:r>
            <a:r>
              <a:rPr b="0" i="0" spc="-5" dirty="0">
                <a:latin typeface="Arial MT"/>
                <a:cs typeface="Arial MT"/>
              </a:rPr>
              <a:t>as</a:t>
            </a:r>
            <a:r>
              <a:rPr b="0" i="0" spc="-10" dirty="0">
                <a:latin typeface="Arial MT"/>
                <a:cs typeface="Arial MT"/>
              </a:rPr>
              <a:t> </a:t>
            </a:r>
            <a:r>
              <a:rPr b="0" i="0" spc="-5" dirty="0">
                <a:latin typeface="Arial MT"/>
                <a:cs typeface="Arial MT"/>
              </a:rPr>
              <a:t>a</a:t>
            </a:r>
            <a:r>
              <a:rPr b="0" i="0" dirty="0">
                <a:latin typeface="Arial MT"/>
                <a:cs typeface="Arial MT"/>
              </a:rPr>
              <a:t> </a:t>
            </a:r>
            <a:r>
              <a:rPr b="0" i="0" spc="-5" dirty="0">
                <a:latin typeface="Arial MT"/>
                <a:cs typeface="Arial MT"/>
              </a:rPr>
              <a:t>table</a:t>
            </a:r>
            <a:r>
              <a:rPr b="0" i="0" spc="-35" dirty="0">
                <a:latin typeface="Arial MT"/>
                <a:cs typeface="Arial MT"/>
              </a:rPr>
              <a:t> </a:t>
            </a:r>
            <a:r>
              <a:rPr b="0" i="0" dirty="0">
                <a:latin typeface="Arial MT"/>
                <a:cs typeface="Arial MT"/>
              </a:rPr>
              <a:t>constraint.</a:t>
            </a:r>
          </a:p>
          <a:p>
            <a:pPr>
              <a:lnSpc>
                <a:spcPct val="100000"/>
              </a:lnSpc>
              <a:spcBef>
                <a:spcPts val="20"/>
              </a:spcBef>
              <a:buClr>
                <a:srgbClr val="415487"/>
              </a:buClr>
              <a:buFont typeface="Arial MT"/>
              <a:buChar char="•"/>
            </a:pPr>
            <a:endParaRPr sz="1100">
              <a:latin typeface="Arial MT"/>
              <a:cs typeface="Arial MT"/>
            </a:endParaRPr>
          </a:p>
          <a:p>
            <a:pPr marL="283845" indent="-271780">
              <a:lnSpc>
                <a:spcPct val="100000"/>
              </a:lnSpc>
              <a:buClr>
                <a:srgbClr val="415487"/>
              </a:buClr>
              <a:buChar char="•"/>
              <a:tabLst>
                <a:tab pos="283845" algn="l"/>
                <a:tab pos="284480" algn="l"/>
              </a:tabLst>
            </a:pPr>
            <a:r>
              <a:rPr b="0" i="0" spc="-5" dirty="0">
                <a:latin typeface="Arial MT"/>
                <a:cs typeface="Arial MT"/>
              </a:rPr>
              <a:t>Each</a:t>
            </a:r>
            <a:r>
              <a:rPr b="0" i="0" spc="-15" dirty="0">
                <a:latin typeface="Arial MT"/>
                <a:cs typeface="Arial MT"/>
              </a:rPr>
              <a:t> </a:t>
            </a:r>
            <a:r>
              <a:rPr b="0" i="0" dirty="0">
                <a:latin typeface="Arial MT"/>
                <a:cs typeface="Arial MT"/>
              </a:rPr>
              <a:t>column</a:t>
            </a:r>
            <a:r>
              <a:rPr b="0" i="0" spc="-25" dirty="0">
                <a:latin typeface="Arial MT"/>
                <a:cs typeface="Arial MT"/>
              </a:rPr>
              <a:t> </a:t>
            </a:r>
            <a:r>
              <a:rPr b="0" i="0" spc="-5" dirty="0">
                <a:latin typeface="Arial MT"/>
                <a:cs typeface="Arial MT"/>
              </a:rPr>
              <a:t>has an</a:t>
            </a:r>
            <a:r>
              <a:rPr b="0" i="0" spc="-15" dirty="0">
                <a:latin typeface="Arial MT"/>
                <a:cs typeface="Arial MT"/>
              </a:rPr>
              <a:t> </a:t>
            </a:r>
            <a:r>
              <a:rPr b="0" i="0" spc="-5" dirty="0">
                <a:latin typeface="Arial MT"/>
                <a:cs typeface="Arial MT"/>
              </a:rPr>
              <a:t>associated data</a:t>
            </a:r>
            <a:r>
              <a:rPr b="0" i="0" spc="-30" dirty="0">
                <a:latin typeface="Arial MT"/>
                <a:cs typeface="Arial MT"/>
              </a:rPr>
              <a:t> </a:t>
            </a:r>
            <a:r>
              <a:rPr b="0" i="0" spc="-5" dirty="0">
                <a:latin typeface="Arial MT"/>
                <a:cs typeface="Arial MT"/>
              </a:rPr>
              <a:t>type</a:t>
            </a:r>
            <a:r>
              <a:rPr b="0" i="0" spc="5" dirty="0">
                <a:latin typeface="Arial MT"/>
                <a:cs typeface="Arial MT"/>
              </a:rPr>
              <a:t> </a:t>
            </a:r>
            <a:r>
              <a:rPr b="0" i="0" dirty="0">
                <a:latin typeface="Arial MT"/>
                <a:cs typeface="Arial MT"/>
              </a:rPr>
              <a:t>specified</a:t>
            </a:r>
            <a:r>
              <a:rPr b="0" i="0" spc="-35" dirty="0">
                <a:latin typeface="Arial MT"/>
                <a:cs typeface="Arial MT"/>
              </a:rPr>
              <a:t> </a:t>
            </a:r>
            <a:r>
              <a:rPr b="0" i="0" dirty="0">
                <a:latin typeface="Arial MT"/>
                <a:cs typeface="Arial MT"/>
              </a:rPr>
              <a:t>after</a:t>
            </a:r>
            <a:r>
              <a:rPr b="0" i="0" spc="-20" dirty="0">
                <a:latin typeface="Arial MT"/>
                <a:cs typeface="Arial MT"/>
              </a:rPr>
              <a:t> </a:t>
            </a:r>
            <a:r>
              <a:rPr b="0" i="0" dirty="0">
                <a:latin typeface="Arial MT"/>
                <a:cs typeface="Arial MT"/>
              </a:rPr>
              <a:t>its</a:t>
            </a:r>
            <a:r>
              <a:rPr b="0" i="0" spc="5" dirty="0">
                <a:latin typeface="Arial MT"/>
                <a:cs typeface="Arial MT"/>
              </a:rPr>
              <a:t> </a:t>
            </a:r>
            <a:r>
              <a:rPr b="0" i="0" dirty="0">
                <a:latin typeface="Arial MT"/>
                <a:cs typeface="Arial MT"/>
              </a:rPr>
              <a:t>name</a:t>
            </a:r>
            <a:r>
              <a:rPr b="0" i="0" spc="-20" dirty="0">
                <a:latin typeface="Arial MT"/>
                <a:cs typeface="Arial MT"/>
              </a:rPr>
              <a:t> </a:t>
            </a:r>
            <a:r>
              <a:rPr b="0" i="0" spc="-5" dirty="0">
                <a:latin typeface="Arial MT"/>
                <a:cs typeface="Arial MT"/>
              </a:rPr>
              <a:t>in </a:t>
            </a:r>
            <a:r>
              <a:rPr b="0" i="0" dirty="0">
                <a:latin typeface="Arial MT"/>
                <a:cs typeface="Arial MT"/>
              </a:rPr>
              <a:t>the</a:t>
            </a:r>
            <a:r>
              <a:rPr b="0" i="0" spc="-5" dirty="0">
                <a:latin typeface="Arial MT"/>
                <a:cs typeface="Arial MT"/>
              </a:rPr>
              <a:t> </a:t>
            </a:r>
            <a:r>
              <a:rPr b="0" i="0" spc="5" dirty="0">
                <a:latin typeface="Arial MT"/>
                <a:cs typeface="Arial MT"/>
              </a:rPr>
              <a:t>statement.</a:t>
            </a:r>
          </a:p>
          <a:p>
            <a:pPr>
              <a:lnSpc>
                <a:spcPct val="100000"/>
              </a:lnSpc>
              <a:spcBef>
                <a:spcPts val="30"/>
              </a:spcBef>
              <a:buClr>
                <a:srgbClr val="415487"/>
              </a:buClr>
              <a:buFont typeface="Arial MT"/>
              <a:buChar char="•"/>
            </a:pPr>
            <a:endParaRPr sz="1100">
              <a:latin typeface="Arial MT"/>
              <a:cs typeface="Arial MT"/>
            </a:endParaRPr>
          </a:p>
          <a:p>
            <a:pPr marL="241300" indent="-229235">
              <a:lnSpc>
                <a:spcPct val="100000"/>
              </a:lnSpc>
              <a:buClr>
                <a:srgbClr val="415487"/>
              </a:buClr>
              <a:buChar char="•"/>
              <a:tabLst>
                <a:tab pos="240665" algn="l"/>
                <a:tab pos="241935" algn="l"/>
              </a:tabLst>
            </a:pPr>
            <a:r>
              <a:rPr b="0" i="0" dirty="0">
                <a:latin typeface="Arial MT"/>
                <a:cs typeface="Arial MT"/>
              </a:rPr>
              <a:t>A</a:t>
            </a:r>
            <a:r>
              <a:rPr b="0" i="0" spc="-70" dirty="0">
                <a:latin typeface="Arial MT"/>
                <a:cs typeface="Arial MT"/>
              </a:rPr>
              <a:t> </a:t>
            </a:r>
            <a:r>
              <a:rPr b="0" i="0" dirty="0">
                <a:latin typeface="Arial MT"/>
                <a:cs typeface="Arial MT"/>
              </a:rPr>
              <a:t>column</a:t>
            </a:r>
            <a:r>
              <a:rPr b="0" i="0" spc="-30" dirty="0">
                <a:latin typeface="Arial MT"/>
                <a:cs typeface="Arial MT"/>
              </a:rPr>
              <a:t> </a:t>
            </a:r>
            <a:r>
              <a:rPr b="0" i="0" dirty="0">
                <a:latin typeface="Arial MT"/>
                <a:cs typeface="Arial MT"/>
              </a:rPr>
              <a:t>may</a:t>
            </a:r>
            <a:r>
              <a:rPr b="0" i="0" spc="-15" dirty="0">
                <a:latin typeface="Arial MT"/>
                <a:cs typeface="Arial MT"/>
              </a:rPr>
              <a:t> </a:t>
            </a:r>
            <a:r>
              <a:rPr b="0" i="0" spc="-5" dirty="0">
                <a:latin typeface="Arial MT"/>
                <a:cs typeface="Arial MT"/>
              </a:rPr>
              <a:t>have</a:t>
            </a:r>
            <a:r>
              <a:rPr b="0" i="0" spc="-10" dirty="0">
                <a:latin typeface="Arial MT"/>
                <a:cs typeface="Arial MT"/>
              </a:rPr>
              <a:t> </a:t>
            </a:r>
            <a:r>
              <a:rPr b="0" i="0" spc="-5" dirty="0">
                <a:latin typeface="Arial MT"/>
                <a:cs typeface="Arial MT"/>
              </a:rPr>
              <a:t>one</a:t>
            </a:r>
            <a:r>
              <a:rPr b="0" i="0" spc="-30" dirty="0">
                <a:latin typeface="Arial MT"/>
                <a:cs typeface="Arial MT"/>
              </a:rPr>
              <a:t> </a:t>
            </a:r>
            <a:r>
              <a:rPr b="0" i="0" spc="-5" dirty="0">
                <a:latin typeface="Arial MT"/>
                <a:cs typeface="Arial MT"/>
              </a:rPr>
              <a:t>or</a:t>
            </a:r>
            <a:r>
              <a:rPr b="0" i="0" dirty="0">
                <a:latin typeface="Arial MT"/>
                <a:cs typeface="Arial MT"/>
              </a:rPr>
              <a:t> more</a:t>
            </a:r>
            <a:r>
              <a:rPr b="0" i="0" spc="-25" dirty="0">
                <a:latin typeface="Arial MT"/>
                <a:cs typeface="Arial MT"/>
              </a:rPr>
              <a:t> </a:t>
            </a:r>
            <a:r>
              <a:rPr b="0" i="0" dirty="0">
                <a:latin typeface="Arial MT"/>
                <a:cs typeface="Arial MT"/>
              </a:rPr>
              <a:t>column</a:t>
            </a:r>
            <a:r>
              <a:rPr b="0" i="0" spc="-30" dirty="0">
                <a:latin typeface="Arial MT"/>
                <a:cs typeface="Arial MT"/>
              </a:rPr>
              <a:t> </a:t>
            </a:r>
            <a:r>
              <a:rPr b="0" i="0" dirty="0">
                <a:latin typeface="Arial MT"/>
                <a:cs typeface="Arial MT"/>
              </a:rPr>
              <a:t>constraints</a:t>
            </a:r>
            <a:r>
              <a:rPr b="0" i="0" spc="-20" dirty="0">
                <a:latin typeface="Arial MT"/>
                <a:cs typeface="Arial MT"/>
              </a:rPr>
              <a:t> </a:t>
            </a:r>
            <a:r>
              <a:rPr b="0" i="0" spc="-5" dirty="0">
                <a:latin typeface="Arial MT"/>
                <a:cs typeface="Arial MT"/>
              </a:rPr>
              <a:t>such</a:t>
            </a:r>
            <a:r>
              <a:rPr b="0" i="0" spc="-20" dirty="0">
                <a:latin typeface="Arial MT"/>
                <a:cs typeface="Arial MT"/>
              </a:rPr>
              <a:t> </a:t>
            </a:r>
            <a:r>
              <a:rPr b="0" i="0" spc="-5" dirty="0">
                <a:latin typeface="Arial MT"/>
                <a:cs typeface="Arial MT"/>
              </a:rPr>
              <a:t>as</a:t>
            </a:r>
            <a:r>
              <a:rPr b="0" i="0" dirty="0">
                <a:latin typeface="Arial MT"/>
                <a:cs typeface="Arial MT"/>
              </a:rPr>
              <a:t> NOT</a:t>
            </a:r>
            <a:r>
              <a:rPr b="0" i="0" spc="-25" dirty="0">
                <a:latin typeface="Arial MT"/>
                <a:cs typeface="Arial MT"/>
              </a:rPr>
              <a:t> </a:t>
            </a:r>
            <a:r>
              <a:rPr b="0" i="0" spc="-5" dirty="0">
                <a:latin typeface="Arial MT"/>
                <a:cs typeface="Arial MT"/>
              </a:rPr>
              <a:t>NULL</a:t>
            </a:r>
            <a:r>
              <a:rPr b="0" i="0" spc="-55" dirty="0">
                <a:latin typeface="Arial MT"/>
                <a:cs typeface="Arial MT"/>
              </a:rPr>
              <a:t> </a:t>
            </a:r>
            <a:r>
              <a:rPr b="0" i="0" spc="-5" dirty="0">
                <a:latin typeface="Arial MT"/>
                <a:cs typeface="Arial MT"/>
              </a:rPr>
              <a:t>and</a:t>
            </a:r>
            <a:r>
              <a:rPr b="0" i="0" spc="-20" dirty="0">
                <a:latin typeface="Arial MT"/>
                <a:cs typeface="Arial MT"/>
              </a:rPr>
              <a:t> </a:t>
            </a:r>
            <a:r>
              <a:rPr b="0" i="0" spc="5" dirty="0">
                <a:latin typeface="Arial MT"/>
                <a:cs typeface="Arial MT"/>
              </a:rPr>
              <a:t>UNIQUE.</a:t>
            </a:r>
          </a:p>
          <a:p>
            <a:pPr>
              <a:lnSpc>
                <a:spcPct val="100000"/>
              </a:lnSpc>
              <a:spcBef>
                <a:spcPts val="20"/>
              </a:spcBef>
              <a:buClr>
                <a:srgbClr val="415487"/>
              </a:buClr>
              <a:buFont typeface="Arial MT"/>
              <a:buChar char="•"/>
            </a:pPr>
            <a:endParaRPr sz="1100">
              <a:latin typeface="Arial MT"/>
              <a:cs typeface="Arial MT"/>
            </a:endParaRPr>
          </a:p>
          <a:p>
            <a:pPr marL="241300" indent="-229235">
              <a:lnSpc>
                <a:spcPct val="100000"/>
              </a:lnSpc>
              <a:buClr>
                <a:srgbClr val="415487"/>
              </a:buClr>
              <a:buChar char="•"/>
              <a:tabLst>
                <a:tab pos="240665" algn="l"/>
                <a:tab pos="241935" algn="l"/>
              </a:tabLst>
            </a:pPr>
            <a:r>
              <a:rPr b="0" i="0" dirty="0">
                <a:latin typeface="Arial MT"/>
                <a:cs typeface="Arial MT"/>
              </a:rPr>
              <a:t>A</a:t>
            </a:r>
            <a:r>
              <a:rPr b="0" i="0" spc="-65" dirty="0">
                <a:latin typeface="Arial MT"/>
                <a:cs typeface="Arial MT"/>
              </a:rPr>
              <a:t> </a:t>
            </a:r>
            <a:r>
              <a:rPr b="0" i="0" dirty="0">
                <a:latin typeface="Arial MT"/>
                <a:cs typeface="Arial MT"/>
              </a:rPr>
              <a:t>table</a:t>
            </a:r>
            <a:r>
              <a:rPr b="0" i="0" spc="-15" dirty="0">
                <a:latin typeface="Arial MT"/>
                <a:cs typeface="Arial MT"/>
              </a:rPr>
              <a:t> </a:t>
            </a:r>
            <a:r>
              <a:rPr b="0" i="0" dirty="0">
                <a:latin typeface="Arial MT"/>
                <a:cs typeface="Arial MT"/>
              </a:rPr>
              <a:t>may</a:t>
            </a:r>
            <a:r>
              <a:rPr b="0" i="0" spc="-5" dirty="0">
                <a:latin typeface="Arial MT"/>
                <a:cs typeface="Arial MT"/>
              </a:rPr>
              <a:t> have</a:t>
            </a:r>
            <a:r>
              <a:rPr b="0" i="0" spc="-15" dirty="0">
                <a:latin typeface="Arial MT"/>
                <a:cs typeface="Arial MT"/>
              </a:rPr>
              <a:t> </a:t>
            </a:r>
            <a:r>
              <a:rPr b="0" i="0" dirty="0">
                <a:latin typeface="Arial MT"/>
                <a:cs typeface="Arial MT"/>
              </a:rPr>
              <a:t>some</a:t>
            </a:r>
            <a:r>
              <a:rPr b="0" i="0" spc="-15" dirty="0">
                <a:latin typeface="Arial MT"/>
                <a:cs typeface="Arial MT"/>
              </a:rPr>
              <a:t> </a:t>
            </a:r>
            <a:r>
              <a:rPr b="0" i="0" dirty="0">
                <a:latin typeface="Arial MT"/>
                <a:cs typeface="Arial MT"/>
              </a:rPr>
              <a:t>constraints</a:t>
            </a:r>
            <a:r>
              <a:rPr b="0" i="0" spc="-15" dirty="0">
                <a:latin typeface="Arial MT"/>
                <a:cs typeface="Arial MT"/>
              </a:rPr>
              <a:t> </a:t>
            </a:r>
            <a:r>
              <a:rPr b="0" i="0" spc="-5" dirty="0">
                <a:latin typeface="Arial MT"/>
                <a:cs typeface="Arial MT"/>
              </a:rPr>
              <a:t>specified in</a:t>
            </a:r>
            <a:r>
              <a:rPr b="0" i="0" spc="-20" dirty="0">
                <a:latin typeface="Arial MT"/>
                <a:cs typeface="Arial MT"/>
              </a:rPr>
              <a:t> </a:t>
            </a:r>
            <a:r>
              <a:rPr b="0" i="0" dirty="0">
                <a:latin typeface="Arial MT"/>
                <a:cs typeface="Arial MT"/>
              </a:rPr>
              <a:t>the</a:t>
            </a:r>
            <a:r>
              <a:rPr b="0" i="0" spc="-15" dirty="0">
                <a:latin typeface="Arial MT"/>
                <a:cs typeface="Arial MT"/>
              </a:rPr>
              <a:t> </a:t>
            </a:r>
            <a:r>
              <a:rPr b="0" i="0" dirty="0">
                <a:latin typeface="Arial MT"/>
                <a:cs typeface="Arial MT"/>
              </a:rPr>
              <a:t>table</a:t>
            </a:r>
            <a:r>
              <a:rPr b="0" i="0" spc="-15" dirty="0">
                <a:latin typeface="Arial MT"/>
                <a:cs typeface="Arial MT"/>
              </a:rPr>
              <a:t> </a:t>
            </a:r>
            <a:r>
              <a:rPr b="0" i="0" dirty="0">
                <a:latin typeface="Arial MT"/>
                <a:cs typeface="Arial MT"/>
              </a:rPr>
              <a:t>constraints</a:t>
            </a:r>
            <a:r>
              <a:rPr b="0" i="0" spc="-15" dirty="0">
                <a:latin typeface="Arial MT"/>
                <a:cs typeface="Arial MT"/>
              </a:rPr>
              <a:t> </a:t>
            </a:r>
            <a:r>
              <a:rPr b="0" i="0" spc="-5" dirty="0">
                <a:latin typeface="Arial MT"/>
                <a:cs typeface="Arial MT"/>
              </a:rPr>
              <a:t>section</a:t>
            </a:r>
            <a:r>
              <a:rPr b="0" i="0" spc="-25" dirty="0">
                <a:latin typeface="Arial MT"/>
                <a:cs typeface="Arial MT"/>
              </a:rPr>
              <a:t> </a:t>
            </a:r>
            <a:r>
              <a:rPr b="0" i="0" spc="-5" dirty="0">
                <a:latin typeface="Arial MT"/>
                <a:cs typeface="Arial MT"/>
              </a:rPr>
              <a:t>such</a:t>
            </a:r>
            <a:r>
              <a:rPr b="0" i="0" dirty="0">
                <a:latin typeface="Arial MT"/>
                <a:cs typeface="Arial MT"/>
              </a:rPr>
              <a:t> </a:t>
            </a:r>
            <a:r>
              <a:rPr b="0" i="0" spc="-5" dirty="0">
                <a:latin typeface="Arial MT"/>
                <a:cs typeface="Arial MT"/>
              </a:rPr>
              <a:t>as </a:t>
            </a:r>
            <a:r>
              <a:rPr b="0" i="0" dirty="0">
                <a:latin typeface="Arial MT"/>
                <a:cs typeface="Arial MT"/>
              </a:rPr>
              <a:t>FOREIGN</a:t>
            </a:r>
            <a:r>
              <a:rPr b="0" i="0" spc="20" dirty="0">
                <a:latin typeface="Arial MT"/>
                <a:cs typeface="Arial MT"/>
              </a:rPr>
              <a:t> </a:t>
            </a:r>
            <a:r>
              <a:rPr b="0" i="0" spc="-45" dirty="0">
                <a:latin typeface="Arial MT"/>
                <a:cs typeface="Arial MT"/>
              </a:rPr>
              <a:t>KEY,</a:t>
            </a:r>
            <a:r>
              <a:rPr b="0" i="0" spc="5" dirty="0">
                <a:latin typeface="Arial MT"/>
                <a:cs typeface="Arial MT"/>
              </a:rPr>
              <a:t> </a:t>
            </a:r>
            <a:r>
              <a:rPr b="0" i="0" spc="-5" dirty="0">
                <a:latin typeface="Arial MT"/>
                <a:cs typeface="Arial MT"/>
              </a:rPr>
              <a:t>PRIMARY</a:t>
            </a:r>
            <a:r>
              <a:rPr b="0" i="0" spc="-10" dirty="0">
                <a:latin typeface="Arial MT"/>
                <a:cs typeface="Arial MT"/>
              </a:rPr>
              <a:t> </a:t>
            </a:r>
            <a:r>
              <a:rPr b="0" i="0" spc="-45" dirty="0">
                <a:latin typeface="Arial MT"/>
                <a:cs typeface="Arial MT"/>
              </a:rPr>
              <a:t>KEY,</a:t>
            </a:r>
            <a:r>
              <a:rPr b="0" i="0" spc="5" dirty="0">
                <a:latin typeface="Arial MT"/>
                <a:cs typeface="Arial MT"/>
              </a:rPr>
              <a:t> </a:t>
            </a:r>
            <a:r>
              <a:rPr b="0" i="0" spc="-5" dirty="0">
                <a:latin typeface="Arial MT"/>
                <a:cs typeface="Arial MT"/>
              </a:rPr>
              <a:t>UNIQUE</a:t>
            </a:r>
            <a:r>
              <a:rPr b="0" i="0" spc="10" dirty="0">
                <a:latin typeface="Arial MT"/>
                <a:cs typeface="Arial MT"/>
              </a:rPr>
              <a:t> </a:t>
            </a:r>
            <a:r>
              <a:rPr b="0" i="0" spc="-5" dirty="0">
                <a:latin typeface="Arial MT"/>
                <a:cs typeface="Arial MT"/>
              </a:rPr>
              <a:t>and</a:t>
            </a:r>
            <a:r>
              <a:rPr b="0" i="0" spc="-15" dirty="0">
                <a:latin typeface="Arial MT"/>
                <a:cs typeface="Arial MT"/>
              </a:rPr>
              <a:t> </a:t>
            </a:r>
            <a:r>
              <a:rPr b="0" i="0" spc="5" dirty="0">
                <a:latin typeface="Arial MT"/>
                <a:cs typeface="Arial MT"/>
              </a:rPr>
              <a:t>CHECK.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09243" y="927353"/>
            <a:ext cx="448627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409" dirty="0">
                <a:latin typeface="Verdana"/>
                <a:cs typeface="Verdana"/>
              </a:rPr>
              <a:t>CREATE</a:t>
            </a:r>
            <a:r>
              <a:rPr spc="-200" dirty="0">
                <a:latin typeface="Verdana"/>
                <a:cs typeface="Verdana"/>
              </a:rPr>
              <a:t> ta</a:t>
            </a:r>
            <a:r>
              <a:rPr spc="-260" dirty="0">
                <a:latin typeface="Verdana"/>
                <a:cs typeface="Verdana"/>
              </a:rPr>
              <a:t>b</a:t>
            </a:r>
            <a:r>
              <a:rPr spc="-200" dirty="0">
                <a:latin typeface="Verdana"/>
                <a:cs typeface="Verdana"/>
              </a:rPr>
              <a:t>le</a:t>
            </a:r>
            <a:r>
              <a:rPr spc="-195" dirty="0">
                <a:latin typeface="Verdana"/>
                <a:cs typeface="Verdana"/>
              </a:rPr>
              <a:t> </a:t>
            </a:r>
            <a:r>
              <a:rPr spc="-215" dirty="0">
                <a:latin typeface="Verdana"/>
                <a:cs typeface="Verdana"/>
              </a:rPr>
              <a:t>e</a:t>
            </a:r>
            <a:r>
              <a:rPr spc="-210" dirty="0">
                <a:latin typeface="Verdana"/>
                <a:cs typeface="Verdana"/>
              </a:rPr>
              <a:t>x</a:t>
            </a:r>
            <a:r>
              <a:rPr spc="-190" dirty="0">
                <a:latin typeface="Verdana"/>
                <a:cs typeface="Verdana"/>
              </a:rPr>
              <a:t>ample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09243" y="1703070"/>
            <a:ext cx="5252720" cy="25380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marR="0" lvl="0" indent="-229235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>
                <a:srgbClr val="415487"/>
              </a:buClr>
              <a:buSzTx/>
              <a:buFont typeface="Arial MT"/>
              <a:buChar char="•"/>
              <a:tabLst>
                <a:tab pos="240665" algn="l"/>
                <a:tab pos="241935" algn="l"/>
              </a:tabLst>
              <a:defRPr/>
            </a:pPr>
            <a:r>
              <a:rPr kumimoji="0" sz="1400" b="0" i="1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CREATE</a:t>
            </a:r>
            <a:r>
              <a:rPr kumimoji="0" sz="1400" b="0" i="1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1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TABLE</a:t>
            </a:r>
            <a:r>
              <a:rPr kumimoji="0" sz="1400" b="0" i="1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sales.visits</a:t>
            </a:r>
            <a:r>
              <a:rPr kumimoji="0" sz="1400" b="0" i="1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33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visit_id</a:t>
            </a:r>
            <a:r>
              <a:rPr kumimoji="0" sz="1400" b="0" i="1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1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INT</a:t>
            </a:r>
            <a:r>
              <a:rPr kumimoji="0" sz="1400" b="0" i="1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1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PRIMARY</a:t>
            </a:r>
            <a:r>
              <a:rPr kumimoji="0" sz="1400" b="0" i="1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KEY</a:t>
            </a:r>
            <a:r>
              <a:rPr kumimoji="0" sz="1400" b="0" i="1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1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IDENTITY</a:t>
            </a:r>
            <a:r>
              <a:rPr kumimoji="0" sz="1400" b="0" i="1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(1,</a:t>
            </a:r>
            <a:r>
              <a:rPr kumimoji="0" sz="1400" b="0" i="1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1),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1681480" lvl="0" indent="0" algn="l" defTabSz="914400" rtl="0" eaLnBrk="1" fontAlgn="auto" latinLnBrk="0" hangingPunct="1">
              <a:lnSpc>
                <a:spcPct val="17960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1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first_name </a:t>
            </a:r>
            <a:r>
              <a:rPr kumimoji="0" sz="1400" b="0" i="1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VARCHAR </a:t>
            </a:r>
            <a:r>
              <a:rPr kumimoji="0" sz="1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(50) </a:t>
            </a:r>
            <a:r>
              <a:rPr kumimoji="0" sz="1400" b="0" i="1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NOT NULL, </a:t>
            </a:r>
            <a:r>
              <a:rPr kumimoji="0" sz="1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last_name </a:t>
            </a:r>
            <a:r>
              <a:rPr kumimoji="0" sz="1400" b="0" i="1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VARCHAR </a:t>
            </a:r>
            <a:r>
              <a:rPr kumimoji="0" sz="1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(50) </a:t>
            </a:r>
            <a:r>
              <a:rPr kumimoji="0" sz="1400" b="0" i="1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NOT NULL, </a:t>
            </a:r>
            <a:r>
              <a:rPr kumimoji="0" sz="1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visited_at </a:t>
            </a:r>
            <a:r>
              <a:rPr kumimoji="0" sz="1400" b="0" i="1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DATETIME, </a:t>
            </a:r>
            <a:r>
              <a:rPr kumimoji="0" sz="1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phone </a:t>
            </a:r>
            <a:r>
              <a:rPr kumimoji="0" sz="1400" b="0" i="1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VARCHAR(20), </a:t>
            </a:r>
            <a:r>
              <a:rPr kumimoji="0" sz="1400" b="0" i="1" u="none" strike="noStrike" kern="1200" cap="none" spc="-3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store_id</a:t>
            </a:r>
            <a:r>
              <a:rPr kumimoji="0" sz="1400" b="0" i="1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1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INT</a:t>
            </a:r>
            <a:r>
              <a:rPr kumimoji="0" sz="1400" b="0" i="1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1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NOT</a:t>
            </a:r>
            <a:r>
              <a:rPr kumimoji="0" sz="1400" b="0" i="1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1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NULL,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33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1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FOREIGN </a:t>
            </a:r>
            <a:r>
              <a:rPr kumimoji="0" sz="1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KEY</a:t>
            </a:r>
            <a:r>
              <a:rPr kumimoji="0" sz="1400" b="0" i="1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1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(store_id)</a:t>
            </a:r>
            <a:r>
              <a:rPr kumimoji="0" sz="1400" b="0" i="1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REFERENCES</a:t>
            </a:r>
            <a:r>
              <a:rPr kumimoji="0" sz="1400" b="0" i="1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1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sales.stores</a:t>
            </a:r>
            <a:r>
              <a:rPr kumimoji="0" sz="1400" b="0" i="1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(store_id)</a:t>
            </a:r>
            <a:r>
              <a:rPr kumimoji="0" sz="1400" b="0" i="1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);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09243" y="930401"/>
            <a:ext cx="627570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405" dirty="0">
                <a:latin typeface="Verdana"/>
                <a:cs typeface="Verdana"/>
              </a:rPr>
              <a:t>What</a:t>
            </a:r>
            <a:r>
              <a:rPr spc="-210" dirty="0">
                <a:latin typeface="Verdana"/>
                <a:cs typeface="Verdana"/>
              </a:rPr>
              <a:t> </a:t>
            </a:r>
            <a:r>
              <a:rPr spc="-409" dirty="0">
                <a:latin typeface="Verdana"/>
                <a:cs typeface="Verdana"/>
              </a:rPr>
              <a:t>is</a:t>
            </a:r>
            <a:r>
              <a:rPr spc="-195" dirty="0">
                <a:latin typeface="Verdana"/>
                <a:cs typeface="Verdana"/>
              </a:rPr>
              <a:t> </a:t>
            </a:r>
            <a:r>
              <a:rPr spc="-310" dirty="0">
                <a:latin typeface="Verdana"/>
                <a:cs typeface="Verdana"/>
              </a:rPr>
              <a:t>Tempor</a:t>
            </a:r>
            <a:r>
              <a:rPr spc="-300" dirty="0">
                <a:latin typeface="Verdana"/>
                <a:cs typeface="Verdana"/>
              </a:rPr>
              <a:t>a</a:t>
            </a:r>
            <a:r>
              <a:rPr spc="-400" dirty="0">
                <a:latin typeface="Verdana"/>
                <a:cs typeface="Verdana"/>
              </a:rPr>
              <a:t>ry</a:t>
            </a:r>
            <a:r>
              <a:rPr spc="-180" dirty="0">
                <a:latin typeface="Verdana"/>
                <a:cs typeface="Verdana"/>
              </a:rPr>
              <a:t> </a:t>
            </a:r>
            <a:r>
              <a:rPr spc="-355" dirty="0">
                <a:latin typeface="Verdana"/>
                <a:cs typeface="Verdana"/>
              </a:rPr>
              <a:t>(temp)</a:t>
            </a:r>
            <a:r>
              <a:rPr spc="-210" dirty="0">
                <a:latin typeface="Verdana"/>
                <a:cs typeface="Verdana"/>
              </a:rPr>
              <a:t> </a:t>
            </a:r>
            <a:r>
              <a:rPr spc="-280" dirty="0">
                <a:latin typeface="Verdana"/>
                <a:cs typeface="Verdana"/>
              </a:rPr>
              <a:t>Table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09243" y="1661008"/>
            <a:ext cx="9431020" cy="25819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746760" lvl="0" indent="-229235" algn="l" defTabSz="914400" rtl="0" eaLnBrk="1" fontAlgn="auto" latinLnBrk="0" hangingPunct="1">
              <a:lnSpc>
                <a:spcPct val="120000"/>
              </a:lnSpc>
              <a:spcBef>
                <a:spcPts val="100"/>
              </a:spcBef>
              <a:spcAft>
                <a:spcPts val="0"/>
              </a:spcAft>
              <a:buClr>
                <a:srgbClr val="415487"/>
              </a:buClr>
              <a:buSzTx/>
              <a:buFontTx/>
              <a:buChar char="•"/>
              <a:tabLst>
                <a:tab pos="240665" algn="l"/>
                <a:tab pos="241935" algn="l"/>
              </a:tabLst>
              <a:defRPr/>
            </a:pP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</a:t>
            </a:r>
            <a:r>
              <a:rPr kumimoji="0" sz="14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temporary</a:t>
            </a:r>
            <a:r>
              <a:rPr kumimoji="0" sz="1400" b="1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table</a:t>
            </a:r>
            <a:r>
              <a:rPr kumimoji="0" sz="1400" b="1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 SQL</a:t>
            </a:r>
            <a:r>
              <a:rPr kumimoji="0" sz="1400" b="1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Server,</a:t>
            </a:r>
            <a:r>
              <a:rPr kumimoji="0" sz="1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as</a:t>
            </a:r>
            <a:r>
              <a:rPr kumimoji="0" sz="14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the</a:t>
            </a:r>
            <a:r>
              <a:rPr kumimoji="0" sz="1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name</a:t>
            </a:r>
            <a:r>
              <a:rPr kumimoji="0" sz="1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suggests,</a:t>
            </a:r>
            <a:r>
              <a:rPr kumimoji="0" sz="14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is</a:t>
            </a:r>
            <a:r>
              <a:rPr kumimoji="0" sz="14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 database</a:t>
            </a:r>
            <a:r>
              <a:rPr kumimoji="0" sz="14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table</a:t>
            </a:r>
            <a:r>
              <a:rPr kumimoji="0" sz="1400" b="1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that</a:t>
            </a:r>
            <a:r>
              <a:rPr kumimoji="0" sz="1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exists temporarily</a:t>
            </a:r>
            <a:r>
              <a:rPr kumimoji="0" sz="14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on the </a:t>
            </a:r>
            <a:r>
              <a:rPr kumimoji="0" sz="1400" b="0" i="0" u="none" strike="noStrike" kern="1200" cap="none" spc="-3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database</a:t>
            </a:r>
            <a:r>
              <a:rPr kumimoji="0" sz="14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server.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241300" marR="0" lvl="0" indent="-229235" algn="l" defTabSz="914400" rtl="0" eaLnBrk="1" fontAlgn="auto" latinLnBrk="0" hangingPunct="1">
              <a:lnSpc>
                <a:spcPct val="100000"/>
              </a:lnSpc>
              <a:spcBef>
                <a:spcPts val="1330"/>
              </a:spcBef>
              <a:spcAft>
                <a:spcPts val="0"/>
              </a:spcAft>
              <a:buClr>
                <a:srgbClr val="415487"/>
              </a:buClr>
              <a:buSzTx/>
              <a:buFontTx/>
              <a:buChar char="•"/>
              <a:tabLst>
                <a:tab pos="240665" algn="l"/>
                <a:tab pos="241935" algn="l"/>
              </a:tabLst>
              <a:defRPr/>
            </a:pP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</a:t>
            </a:r>
            <a:r>
              <a:rPr kumimoji="0" sz="14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temporary</a:t>
            </a:r>
            <a:r>
              <a:rPr kumimoji="0" sz="14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table</a:t>
            </a:r>
            <a:r>
              <a:rPr kumimoji="0" sz="1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stores</a:t>
            </a:r>
            <a:r>
              <a:rPr kumimoji="0" sz="14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</a:t>
            </a:r>
            <a:r>
              <a:rPr kumimoji="0" sz="1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subset</a:t>
            </a:r>
            <a:r>
              <a:rPr kumimoji="0" sz="14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of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data</a:t>
            </a:r>
            <a:r>
              <a:rPr kumimoji="0" sz="14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from</a:t>
            </a:r>
            <a:r>
              <a:rPr kumimoji="0" sz="1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</a:t>
            </a:r>
            <a:r>
              <a:rPr kumimoji="0" sz="1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normal</a:t>
            </a:r>
            <a:r>
              <a:rPr kumimoji="0" sz="1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table</a:t>
            </a:r>
            <a:r>
              <a:rPr kumimoji="0" sz="14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for</a:t>
            </a:r>
            <a:r>
              <a:rPr kumimoji="0" sz="1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</a:t>
            </a:r>
            <a:r>
              <a:rPr kumimoji="0" sz="1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certain</a:t>
            </a:r>
            <a:r>
              <a:rPr kumimoji="0" sz="14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period</a:t>
            </a:r>
            <a:r>
              <a:rPr kumimoji="0" sz="14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of</a:t>
            </a:r>
            <a:r>
              <a:rPr kumimoji="0" sz="1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time.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241300" marR="0" lvl="0" indent="-229235" algn="l" defTabSz="914400" rtl="0" eaLnBrk="1" fontAlgn="auto" latinLnBrk="0" hangingPunct="1">
              <a:lnSpc>
                <a:spcPct val="100000"/>
              </a:lnSpc>
              <a:spcBef>
                <a:spcPts val="1345"/>
              </a:spcBef>
              <a:spcAft>
                <a:spcPts val="0"/>
              </a:spcAft>
              <a:buClr>
                <a:srgbClr val="415487"/>
              </a:buClr>
              <a:buSzTx/>
              <a:buFontTx/>
              <a:buChar char="•"/>
              <a:tabLst>
                <a:tab pos="240665" algn="l"/>
                <a:tab pos="241935" algn="l"/>
              </a:tabLst>
              <a:defRPr/>
            </a:pPr>
            <a:r>
              <a:rPr kumimoji="0" sz="1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Temporary</a:t>
            </a:r>
            <a:r>
              <a:rPr kumimoji="0" sz="14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tables</a:t>
            </a:r>
            <a:r>
              <a:rPr kumimoji="0" sz="14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are</a:t>
            </a:r>
            <a:r>
              <a:rPr kumimoji="0" sz="1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particularly</a:t>
            </a:r>
            <a:r>
              <a:rPr kumimoji="0" sz="14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useful</a:t>
            </a:r>
            <a:r>
              <a:rPr kumimoji="0" sz="14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when you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have</a:t>
            </a:r>
            <a:r>
              <a:rPr kumimoji="0" sz="14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large</a:t>
            </a:r>
            <a:r>
              <a:rPr kumimoji="0" sz="14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number</a:t>
            </a:r>
            <a:r>
              <a:rPr kumimoji="0" sz="14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of</a:t>
            </a:r>
            <a:r>
              <a:rPr kumimoji="0" sz="1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records</a:t>
            </a:r>
            <a:r>
              <a:rPr kumimoji="0" sz="14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in</a:t>
            </a:r>
            <a:r>
              <a:rPr kumimoji="0" sz="1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table</a:t>
            </a:r>
            <a:r>
              <a:rPr kumimoji="0" sz="14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and</a:t>
            </a:r>
            <a:r>
              <a:rPr kumimoji="0" sz="1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you</a:t>
            </a:r>
            <a:r>
              <a:rPr kumimoji="0" sz="14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repeatedly</a:t>
            </a:r>
            <a:r>
              <a:rPr kumimoji="0" sz="14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need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241300" marR="0" lvl="0" indent="0" algn="l" defTabSz="914400" rtl="0" eaLnBrk="1" fontAlgn="auto" latinLnBrk="0" hangingPunct="1">
              <a:lnSpc>
                <a:spcPct val="100000"/>
              </a:lnSpc>
              <a:spcBef>
                <a:spcPts val="33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to</a:t>
            </a:r>
            <a:r>
              <a:rPr kumimoji="0" sz="1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interact</a:t>
            </a:r>
            <a:r>
              <a:rPr kumimoji="0" sz="14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with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</a:t>
            </a:r>
            <a:r>
              <a:rPr kumimoji="0" sz="1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small</a:t>
            </a:r>
            <a:r>
              <a:rPr kumimoji="0" sz="1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subset</a:t>
            </a:r>
            <a:r>
              <a:rPr kumimoji="0" sz="14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of those</a:t>
            </a:r>
            <a:r>
              <a:rPr kumimoji="0" sz="14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records.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241300" marR="17145" lvl="0" indent="-229235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415487"/>
              </a:buClr>
              <a:buSzTx/>
              <a:buFontTx/>
              <a:buChar char="•"/>
              <a:tabLst>
                <a:tab pos="240665" algn="l"/>
                <a:tab pos="241935" algn="l"/>
              </a:tabLst>
              <a:defRPr/>
            </a:pP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In</a:t>
            </a:r>
            <a:r>
              <a:rPr kumimoji="0" sz="1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such</a:t>
            </a:r>
            <a:r>
              <a:rPr kumimoji="0" sz="1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cases</a:t>
            </a:r>
            <a:r>
              <a:rPr kumimoji="0" sz="14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instead</a:t>
            </a:r>
            <a:r>
              <a:rPr kumimoji="0" sz="14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of</a:t>
            </a:r>
            <a:r>
              <a:rPr kumimoji="0" sz="1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filtering</a:t>
            </a:r>
            <a:r>
              <a:rPr kumimoji="0" sz="1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the</a:t>
            </a:r>
            <a:r>
              <a:rPr kumimoji="0" sz="14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data</a:t>
            </a:r>
            <a:r>
              <a:rPr kumimoji="0" sz="1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again</a:t>
            </a:r>
            <a:r>
              <a:rPr kumimoji="0" sz="14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and</a:t>
            </a:r>
            <a:r>
              <a:rPr kumimoji="0" sz="1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again</a:t>
            </a:r>
            <a:r>
              <a:rPr kumimoji="0" sz="1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to</a:t>
            </a:r>
            <a:r>
              <a:rPr kumimoji="0" sz="1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fetch</a:t>
            </a:r>
            <a:r>
              <a:rPr kumimoji="0" sz="1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the</a:t>
            </a:r>
            <a:r>
              <a:rPr kumimoji="0" sz="1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subset,</a:t>
            </a:r>
            <a:r>
              <a:rPr kumimoji="0" sz="14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you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can</a:t>
            </a:r>
            <a:r>
              <a:rPr kumimoji="0" sz="1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filter</a:t>
            </a:r>
            <a:r>
              <a:rPr kumimoji="0" sz="1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the</a:t>
            </a:r>
            <a:r>
              <a:rPr kumimoji="0" sz="1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data</a:t>
            </a:r>
            <a:r>
              <a:rPr kumimoji="0" sz="1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once</a:t>
            </a:r>
            <a:r>
              <a:rPr kumimoji="0" sz="1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and</a:t>
            </a:r>
            <a:r>
              <a:rPr kumimoji="0" sz="1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store</a:t>
            </a:r>
            <a:r>
              <a:rPr kumimoji="0" sz="14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it </a:t>
            </a:r>
            <a:r>
              <a:rPr kumimoji="0" sz="1400" b="0" i="0" u="none" strike="noStrike" kern="1200" cap="none" spc="-3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in</a:t>
            </a:r>
            <a:r>
              <a:rPr kumimoji="0" sz="1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</a:t>
            </a:r>
            <a:r>
              <a:rPr kumimoji="0" sz="1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temporary</a:t>
            </a:r>
            <a:r>
              <a:rPr kumimoji="0" sz="14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table.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241300" marR="0" lvl="0" indent="-229235" algn="l" defTabSz="914400" rtl="0" eaLnBrk="1" fontAlgn="auto" latinLnBrk="0" hangingPunct="1">
              <a:lnSpc>
                <a:spcPct val="100000"/>
              </a:lnSpc>
              <a:spcBef>
                <a:spcPts val="1330"/>
              </a:spcBef>
              <a:spcAft>
                <a:spcPts val="0"/>
              </a:spcAft>
              <a:buClr>
                <a:srgbClr val="415487"/>
              </a:buClr>
              <a:buSzTx/>
              <a:buFontTx/>
              <a:buChar char="•"/>
              <a:tabLst>
                <a:tab pos="240665" algn="l"/>
                <a:tab pos="241935" algn="l"/>
              </a:tabLst>
              <a:defRPr/>
            </a:pPr>
            <a:r>
              <a:rPr kumimoji="0" sz="1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Temporary</a:t>
            </a:r>
            <a:r>
              <a:rPr kumimoji="0" sz="14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tables</a:t>
            </a:r>
            <a:r>
              <a:rPr kumimoji="0" sz="1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are</a:t>
            </a:r>
            <a:r>
              <a:rPr kumimoji="0" sz="1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stored</a:t>
            </a:r>
            <a:r>
              <a:rPr kumimoji="0" sz="14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inside</a:t>
            </a:r>
            <a:r>
              <a:rPr kumimoji="0" sz="1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“tempdb”</a:t>
            </a:r>
            <a:r>
              <a:rPr kumimoji="0" sz="14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which is</a:t>
            </a:r>
            <a:r>
              <a:rPr kumimoji="0" sz="14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system</a:t>
            </a:r>
            <a:r>
              <a:rPr kumimoji="0" sz="1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database.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09243" y="930401"/>
            <a:ext cx="624332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210" dirty="0">
                <a:latin typeface="Verdana"/>
                <a:cs typeface="Verdana"/>
              </a:rPr>
              <a:t>Crea</a:t>
            </a:r>
            <a:r>
              <a:rPr spc="-160" dirty="0">
                <a:latin typeface="Verdana"/>
                <a:cs typeface="Verdana"/>
              </a:rPr>
              <a:t>t</a:t>
            </a:r>
            <a:r>
              <a:rPr spc="-75" dirty="0">
                <a:latin typeface="Verdana"/>
                <a:cs typeface="Verdana"/>
              </a:rPr>
              <a:t>e</a:t>
            </a:r>
            <a:r>
              <a:rPr spc="-185" dirty="0">
                <a:latin typeface="Verdana"/>
                <a:cs typeface="Verdana"/>
              </a:rPr>
              <a:t> </a:t>
            </a:r>
            <a:r>
              <a:rPr spc="-355" dirty="0">
                <a:latin typeface="Verdana"/>
                <a:cs typeface="Verdana"/>
              </a:rPr>
              <a:t>Tempora</a:t>
            </a:r>
            <a:r>
              <a:rPr spc="-265" dirty="0">
                <a:latin typeface="Verdana"/>
                <a:cs typeface="Verdana"/>
              </a:rPr>
              <a:t>r</a:t>
            </a:r>
            <a:r>
              <a:rPr spc="-225" dirty="0">
                <a:latin typeface="Verdana"/>
                <a:cs typeface="Verdana"/>
              </a:rPr>
              <a:t>y</a:t>
            </a:r>
            <a:r>
              <a:rPr spc="-185" dirty="0">
                <a:latin typeface="Verdana"/>
                <a:cs typeface="Verdana"/>
              </a:rPr>
              <a:t> </a:t>
            </a:r>
            <a:r>
              <a:rPr spc="-355" dirty="0">
                <a:latin typeface="Verdana"/>
                <a:cs typeface="Verdana"/>
              </a:rPr>
              <a:t>(temp)</a:t>
            </a:r>
            <a:r>
              <a:rPr spc="-210" dirty="0">
                <a:latin typeface="Verdana"/>
                <a:cs typeface="Verdana"/>
              </a:rPr>
              <a:t> </a:t>
            </a:r>
            <a:r>
              <a:rPr spc="-280" dirty="0">
                <a:latin typeface="Verdana"/>
                <a:cs typeface="Verdana"/>
              </a:rPr>
              <a:t>Table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09243" y="1682572"/>
            <a:ext cx="7011034" cy="34270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marR="0" lvl="0" indent="-229235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>
                <a:srgbClr val="415487"/>
              </a:buClr>
              <a:buSzTx/>
              <a:buFontTx/>
              <a:buChar char="•"/>
              <a:tabLst>
                <a:tab pos="240665" algn="l"/>
                <a:tab pos="241935" algn="l"/>
              </a:tabLst>
              <a:defRPr/>
            </a:pP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The</a:t>
            </a:r>
            <a:r>
              <a:rPr kumimoji="0" sz="14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name</a:t>
            </a:r>
            <a:r>
              <a:rPr kumimoji="0" sz="1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of</a:t>
            </a:r>
            <a:r>
              <a:rPr kumimoji="0" sz="1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</a:t>
            </a:r>
            <a:r>
              <a:rPr kumimoji="0" sz="1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temporary</a:t>
            </a:r>
            <a:r>
              <a:rPr kumimoji="0" sz="14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table</a:t>
            </a:r>
            <a:r>
              <a:rPr kumimoji="0" sz="1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must</a:t>
            </a:r>
            <a:r>
              <a:rPr kumimoji="0" sz="14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start</a:t>
            </a:r>
            <a:r>
              <a:rPr kumimoji="0" sz="14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with</a:t>
            </a:r>
            <a:r>
              <a:rPr kumimoji="0" sz="1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</a:t>
            </a:r>
            <a:r>
              <a:rPr kumimoji="0" sz="1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hash</a:t>
            </a:r>
            <a:r>
              <a:rPr kumimoji="0" sz="14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(#).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240665" marR="2567940" lvl="0" indent="-240665" algn="l" defTabSz="914400" rtl="0" eaLnBrk="1" fontAlgn="auto" latinLnBrk="0" hangingPunct="1">
              <a:lnSpc>
                <a:spcPct val="159300"/>
              </a:lnSpc>
              <a:spcBef>
                <a:spcPts val="15"/>
              </a:spcBef>
              <a:spcAft>
                <a:spcPts val="0"/>
              </a:spcAft>
              <a:buClr>
                <a:srgbClr val="415487"/>
              </a:buClr>
              <a:buSzTx/>
              <a:buFontTx/>
              <a:buChar char="•"/>
              <a:tabLst>
                <a:tab pos="240665" algn="l"/>
                <a:tab pos="241935" algn="l"/>
              </a:tabLst>
              <a:defRPr/>
            </a:pP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Method 1.select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BusinessEntityID,firstname,lastname </a:t>
            </a:r>
            <a:r>
              <a:rPr kumimoji="0" sz="1400" b="0" i="0" u="none" strike="noStrike" kern="1200" cap="none" spc="-3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into</a:t>
            </a:r>
            <a:r>
              <a:rPr kumimoji="0" sz="1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#TempPersonTable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92710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from</a:t>
            </a:r>
            <a:r>
              <a:rPr kumimoji="0" sz="1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[Person].[Person]</a:t>
            </a:r>
            <a:r>
              <a:rPr kumimoji="0" sz="14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6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where</a:t>
            </a:r>
            <a:r>
              <a:rPr kumimoji="0" sz="16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 </a:t>
            </a:r>
            <a:r>
              <a:rPr kumimoji="0" sz="16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title</a:t>
            </a:r>
            <a:r>
              <a:rPr kumimoji="0" sz="1600" b="0" i="0" u="none" strike="noStrike" kern="1200" cap="none" spc="-1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 </a:t>
            </a:r>
            <a:r>
              <a:rPr kumimoji="0" sz="1600" b="0" i="0" u="none" strike="noStrike" kern="1200" cap="none" spc="-3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=</a:t>
            </a:r>
            <a:r>
              <a:rPr kumimoji="0" sz="1600" b="0" i="0" u="none" strike="noStrike" kern="1200" cap="none" spc="-3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 </a:t>
            </a:r>
            <a:r>
              <a:rPr kumimoji="0" sz="1600" b="0" i="0" u="none" strike="noStrike" kern="1200" cap="none" spc="-1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'mr. </a:t>
            </a:r>
            <a:r>
              <a:rPr kumimoji="0" sz="1600" b="0" i="0" u="none" strike="noStrike" kern="1200" cap="none" spc="1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‘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/>
              <a:ea typeface="+mn-ea"/>
              <a:cs typeface="Verdana"/>
            </a:endParaRPr>
          </a:p>
          <a:p>
            <a:pPr marL="241300" marR="0" lvl="0" indent="-229235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15487"/>
              </a:buClr>
              <a:buSzTx/>
              <a:buFontTx/>
              <a:buChar char="•"/>
              <a:tabLst>
                <a:tab pos="240665" algn="l"/>
                <a:tab pos="241935" algn="l"/>
              </a:tabLst>
              <a:defRPr/>
            </a:pPr>
            <a:r>
              <a:rPr kumimoji="0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Method</a:t>
            </a:r>
            <a:r>
              <a:rPr kumimoji="0" sz="15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2.</a:t>
            </a:r>
            <a:r>
              <a:rPr kumimoji="0" sz="15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Create</a:t>
            </a:r>
            <a:r>
              <a:rPr kumimoji="0" sz="15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table</a:t>
            </a:r>
            <a:r>
              <a:rPr kumimoji="0" sz="15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5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#TempPersonTable</a:t>
            </a:r>
            <a:r>
              <a:rPr kumimoji="0" sz="15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(</a:t>
            </a:r>
            <a:endParaRPr kumimoji="0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927100" marR="5080" lvl="0" indent="0" algn="l" defTabSz="914400" rtl="0" eaLnBrk="1" fontAlgn="auto" latinLnBrk="0" hangingPunct="1">
              <a:lnSpc>
                <a:spcPts val="2810"/>
              </a:lnSpc>
              <a:spcBef>
                <a:spcPts val="2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5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BusinessEntityID</a:t>
            </a:r>
            <a:r>
              <a:rPr kumimoji="0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int,</a:t>
            </a:r>
            <a:r>
              <a:rPr kumimoji="0" sz="150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Firstname</a:t>
            </a:r>
            <a:r>
              <a:rPr kumimoji="0" sz="15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5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nvarchar(50),</a:t>
            </a:r>
            <a:r>
              <a:rPr kumimoji="0" sz="150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lastname</a:t>
            </a:r>
            <a:r>
              <a:rPr kumimoji="0" sz="15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nvarchar(50)</a:t>
            </a:r>
            <a:r>
              <a:rPr kumimoji="0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) </a:t>
            </a:r>
            <a:r>
              <a:rPr kumimoji="0" sz="1500" b="0" i="0" u="none" strike="noStrike" kern="1200" cap="none" spc="-40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5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INSERT</a:t>
            </a:r>
            <a:r>
              <a:rPr kumimoji="0" sz="15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5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INTO</a:t>
            </a:r>
            <a:r>
              <a:rPr kumimoji="0" sz="15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5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#TempPersonTable</a:t>
            </a:r>
            <a:endParaRPr kumimoji="0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927100" marR="0" lvl="0" indent="0" algn="l" defTabSz="914400" rtl="0" eaLnBrk="1" fontAlgn="auto" latinLnBrk="0" hangingPunct="1">
              <a:lnSpc>
                <a:spcPct val="100000"/>
              </a:lnSpc>
              <a:spcBef>
                <a:spcPts val="73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5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SELECT</a:t>
            </a:r>
            <a:r>
              <a:rPr kumimoji="0" sz="15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5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BusinessEntityID,FirstName,LastName</a:t>
            </a:r>
            <a:endParaRPr kumimoji="0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92710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from</a:t>
            </a:r>
            <a:r>
              <a:rPr kumimoji="0" sz="15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[Person].[Person]</a:t>
            </a:r>
            <a:endParaRPr kumimoji="0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978535" marR="0" lvl="0" indent="0" algn="l" defTabSz="914400" rtl="0" eaLnBrk="1" fontAlgn="auto" latinLnBrk="0" hangingPunct="1">
              <a:lnSpc>
                <a:spcPct val="100000"/>
              </a:lnSpc>
              <a:spcBef>
                <a:spcPts val="10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5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where</a:t>
            </a:r>
            <a:r>
              <a:rPr kumimoji="0" sz="15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title</a:t>
            </a:r>
            <a:r>
              <a:rPr kumimoji="0" sz="15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=</a:t>
            </a:r>
            <a:r>
              <a:rPr kumimoji="0" sz="15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5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'mr.'</a:t>
            </a:r>
            <a:endParaRPr kumimoji="0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07414" y="2972257"/>
            <a:ext cx="402018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509" dirty="0">
                <a:latin typeface="Verdana"/>
                <a:cs typeface="Verdana"/>
              </a:rPr>
              <a:t>What</a:t>
            </a:r>
            <a:r>
              <a:rPr sz="4000" spc="-240" dirty="0">
                <a:latin typeface="Verdana"/>
                <a:cs typeface="Verdana"/>
              </a:rPr>
              <a:t> </a:t>
            </a:r>
            <a:r>
              <a:rPr sz="4000" spc="-515" dirty="0">
                <a:latin typeface="Verdana"/>
                <a:cs typeface="Verdana"/>
              </a:rPr>
              <a:t>is</a:t>
            </a:r>
            <a:r>
              <a:rPr sz="4000" spc="-250" dirty="0">
                <a:latin typeface="Verdana"/>
                <a:cs typeface="Verdana"/>
              </a:rPr>
              <a:t> </a:t>
            </a:r>
            <a:r>
              <a:rPr sz="4000" spc="-35" dirty="0">
                <a:latin typeface="Verdana"/>
                <a:cs typeface="Verdana"/>
              </a:rPr>
              <a:t>a</a:t>
            </a:r>
            <a:r>
              <a:rPr sz="4000" spc="-250" dirty="0">
                <a:latin typeface="Verdana"/>
                <a:cs typeface="Verdana"/>
              </a:rPr>
              <a:t> </a:t>
            </a:r>
            <a:r>
              <a:rPr sz="4000" spc="-325" dirty="0">
                <a:latin typeface="Verdana"/>
                <a:cs typeface="Verdana"/>
              </a:rPr>
              <a:t>Vie</a:t>
            </a:r>
            <a:r>
              <a:rPr sz="4000" spc="-530" dirty="0">
                <a:latin typeface="Verdana"/>
                <a:cs typeface="Verdana"/>
              </a:rPr>
              <a:t>w</a:t>
            </a:r>
            <a:r>
              <a:rPr sz="4000" spc="-235" dirty="0">
                <a:latin typeface="Verdana"/>
                <a:cs typeface="Verdana"/>
              </a:rPr>
              <a:t> </a:t>
            </a:r>
            <a:r>
              <a:rPr sz="4000" spc="-229" dirty="0">
                <a:latin typeface="Verdana"/>
                <a:cs typeface="Verdana"/>
              </a:rPr>
              <a:t>?</a:t>
            </a:r>
            <a:endParaRPr sz="40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09243" y="925830"/>
            <a:ext cx="319913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What</a:t>
            </a:r>
            <a:r>
              <a:rPr spc="-45" dirty="0"/>
              <a:t> </a:t>
            </a:r>
            <a:r>
              <a:rPr dirty="0"/>
              <a:t>is</a:t>
            </a:r>
            <a:r>
              <a:rPr spc="-25" dirty="0"/>
              <a:t> </a:t>
            </a:r>
            <a:r>
              <a:rPr dirty="0"/>
              <a:t>a</a:t>
            </a:r>
            <a:r>
              <a:rPr spc="-20" dirty="0"/>
              <a:t> View</a:t>
            </a:r>
            <a:r>
              <a:rPr spc="-35" dirty="0"/>
              <a:t> </a:t>
            </a:r>
            <a:r>
              <a:rPr dirty="0"/>
              <a:t>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09243" y="1703070"/>
            <a:ext cx="7261225" cy="2155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marR="0" lvl="0" indent="-229235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>
                <a:srgbClr val="415487"/>
              </a:buClr>
              <a:buSzTx/>
              <a:buFontTx/>
              <a:buChar char="•"/>
              <a:tabLst>
                <a:tab pos="240665" algn="l"/>
                <a:tab pos="241935" algn="l"/>
              </a:tabLst>
              <a:defRPr/>
            </a:pP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</a:t>
            </a:r>
            <a:r>
              <a:rPr kumimoji="0" sz="14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VIEW</a:t>
            </a:r>
            <a:r>
              <a:rPr kumimoji="0" sz="1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in</a:t>
            </a:r>
            <a:r>
              <a:rPr kumimoji="0" sz="1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SQL</a:t>
            </a:r>
            <a:r>
              <a:rPr kumimoji="0" sz="14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Server</a:t>
            </a:r>
            <a:r>
              <a:rPr kumimoji="0" sz="1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is like</a:t>
            </a:r>
            <a:r>
              <a:rPr kumimoji="0" sz="1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virtual</a:t>
            </a:r>
            <a:r>
              <a:rPr kumimoji="0" sz="1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table</a:t>
            </a:r>
            <a:r>
              <a:rPr kumimoji="0" sz="14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that</a:t>
            </a:r>
            <a:r>
              <a:rPr kumimoji="0" sz="1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contains</a:t>
            </a:r>
            <a:r>
              <a:rPr kumimoji="0" sz="14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data</a:t>
            </a:r>
            <a:r>
              <a:rPr kumimoji="0" sz="1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from</a:t>
            </a:r>
            <a:r>
              <a:rPr kumimoji="0" sz="1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one</a:t>
            </a:r>
            <a:r>
              <a:rPr kumimoji="0" sz="1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or</a:t>
            </a:r>
            <a:r>
              <a:rPr kumimoji="0" sz="1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multiple</a:t>
            </a:r>
            <a:r>
              <a:rPr kumimoji="0" sz="1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tables.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241300" marR="0" lvl="0" indent="-229235" algn="l" defTabSz="914400" rtl="0" eaLnBrk="1" fontAlgn="auto" latinLnBrk="0" hangingPunct="1">
              <a:lnSpc>
                <a:spcPct val="100000"/>
              </a:lnSpc>
              <a:spcBef>
                <a:spcPts val="1330"/>
              </a:spcBef>
              <a:spcAft>
                <a:spcPts val="0"/>
              </a:spcAft>
              <a:buClr>
                <a:srgbClr val="415487"/>
              </a:buClr>
              <a:buSzTx/>
              <a:buFontTx/>
              <a:buChar char="•"/>
              <a:tabLst>
                <a:tab pos="240665" algn="l"/>
                <a:tab pos="241935" algn="l"/>
              </a:tabLst>
              <a:defRPr/>
            </a:pP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It</a:t>
            </a:r>
            <a:r>
              <a:rPr kumimoji="0" sz="1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does</a:t>
            </a:r>
            <a:r>
              <a:rPr kumimoji="0" sz="1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not</a:t>
            </a:r>
            <a:r>
              <a:rPr kumimoji="0" sz="1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hold</a:t>
            </a:r>
            <a:r>
              <a:rPr kumimoji="0" sz="1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any</a:t>
            </a:r>
            <a:r>
              <a:rPr kumimoji="0" sz="1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data</a:t>
            </a:r>
            <a:r>
              <a:rPr kumimoji="0" sz="1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and</a:t>
            </a:r>
            <a:r>
              <a:rPr kumimoji="0" sz="1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does</a:t>
            </a:r>
            <a:r>
              <a:rPr kumimoji="0" sz="1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not</a:t>
            </a:r>
            <a:r>
              <a:rPr kumimoji="0" sz="1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exist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physically</a:t>
            </a:r>
            <a:r>
              <a:rPr kumimoji="0" sz="1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in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the</a:t>
            </a:r>
            <a:r>
              <a:rPr kumimoji="0" sz="1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database.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241300" marR="0" lvl="0" indent="-229235" algn="l" defTabSz="914400" rtl="0" eaLnBrk="1" fontAlgn="auto" latinLnBrk="0" hangingPunct="1">
              <a:lnSpc>
                <a:spcPct val="100000"/>
              </a:lnSpc>
              <a:spcBef>
                <a:spcPts val="1345"/>
              </a:spcBef>
              <a:spcAft>
                <a:spcPts val="0"/>
              </a:spcAft>
              <a:buClr>
                <a:srgbClr val="415487"/>
              </a:buClr>
              <a:buSzTx/>
              <a:buFontTx/>
              <a:buChar char="•"/>
              <a:tabLst>
                <a:tab pos="240665" algn="l"/>
                <a:tab pos="241935" algn="l"/>
              </a:tabLst>
              <a:defRPr/>
            </a:pP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Similar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to</a:t>
            </a:r>
            <a:r>
              <a:rPr kumimoji="0" sz="1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</a:t>
            </a:r>
            <a:r>
              <a:rPr kumimoji="0" sz="1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SQL</a:t>
            </a:r>
            <a:r>
              <a:rPr kumimoji="0" sz="14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table,</a:t>
            </a:r>
            <a:r>
              <a:rPr kumimoji="0" sz="14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the</a:t>
            </a:r>
            <a:r>
              <a:rPr kumimoji="0" sz="14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view</a:t>
            </a:r>
            <a:r>
              <a:rPr kumimoji="0" sz="140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name</a:t>
            </a:r>
            <a:r>
              <a:rPr kumimoji="0" sz="1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should</a:t>
            </a:r>
            <a:r>
              <a:rPr kumimoji="0" sz="14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be</a:t>
            </a:r>
            <a:r>
              <a:rPr kumimoji="0" sz="1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unique</a:t>
            </a:r>
            <a:r>
              <a:rPr kumimoji="0" sz="1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in</a:t>
            </a:r>
            <a:r>
              <a:rPr kumimoji="0" sz="1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</a:t>
            </a:r>
            <a:r>
              <a:rPr kumimoji="0" sz="1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database.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241300" marR="0" lvl="0" indent="-229235" algn="l" defTabSz="914400" rtl="0" eaLnBrk="1" fontAlgn="auto" latinLnBrk="0" hangingPunct="1">
              <a:lnSpc>
                <a:spcPct val="100000"/>
              </a:lnSpc>
              <a:spcBef>
                <a:spcPts val="1330"/>
              </a:spcBef>
              <a:spcAft>
                <a:spcPts val="0"/>
              </a:spcAft>
              <a:buClr>
                <a:srgbClr val="415487"/>
              </a:buClr>
              <a:buSzTx/>
              <a:buFontTx/>
              <a:buChar char="•"/>
              <a:tabLst>
                <a:tab pos="240665" algn="l"/>
                <a:tab pos="241935" algn="l"/>
              </a:tabLst>
              <a:defRPr/>
            </a:pP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It</a:t>
            </a:r>
            <a:r>
              <a:rPr kumimoji="0" sz="1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contains</a:t>
            </a:r>
            <a:r>
              <a:rPr kumimoji="0" sz="14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set</a:t>
            </a:r>
            <a:r>
              <a:rPr kumimoji="0" sz="1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of</a:t>
            </a:r>
            <a:r>
              <a:rPr kumimoji="0" sz="1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predefined</a:t>
            </a:r>
            <a:r>
              <a:rPr kumimoji="0" sz="14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SQL</a:t>
            </a:r>
            <a:r>
              <a:rPr kumimoji="0" sz="14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queries</a:t>
            </a:r>
            <a:r>
              <a:rPr kumimoji="0" sz="14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to</a:t>
            </a:r>
            <a:r>
              <a:rPr kumimoji="0" sz="1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fetch</a:t>
            </a:r>
            <a:r>
              <a:rPr kumimoji="0" sz="14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data</a:t>
            </a:r>
            <a:r>
              <a:rPr kumimoji="0" sz="14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from</a:t>
            </a:r>
            <a:r>
              <a:rPr kumimoji="0" sz="1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the</a:t>
            </a:r>
            <a:r>
              <a:rPr kumimoji="0" sz="14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database..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241300" marR="0" lvl="0" indent="-229235" algn="l" defTabSz="914400" rtl="0" eaLnBrk="1" fontAlgn="auto" latinLnBrk="0" hangingPunct="1">
              <a:lnSpc>
                <a:spcPct val="100000"/>
              </a:lnSpc>
              <a:spcBef>
                <a:spcPts val="1335"/>
              </a:spcBef>
              <a:spcAft>
                <a:spcPts val="0"/>
              </a:spcAft>
              <a:buClr>
                <a:srgbClr val="415487"/>
              </a:buClr>
              <a:buSzTx/>
              <a:buFontTx/>
              <a:buChar char="•"/>
              <a:tabLst>
                <a:tab pos="240665" algn="l"/>
                <a:tab pos="241935" algn="l"/>
              </a:tabLst>
              <a:defRPr/>
            </a:pP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It</a:t>
            </a:r>
            <a:r>
              <a:rPr kumimoji="0" sz="1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can</a:t>
            </a:r>
            <a:r>
              <a:rPr kumimoji="0" sz="1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contain</a:t>
            </a:r>
            <a:r>
              <a:rPr kumimoji="0" sz="14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database</a:t>
            </a:r>
            <a:r>
              <a:rPr kumimoji="0" sz="14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tables</a:t>
            </a:r>
            <a:r>
              <a:rPr kumimoji="0" sz="14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from</a:t>
            </a:r>
            <a:r>
              <a:rPr kumimoji="0" sz="1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single</a:t>
            </a:r>
            <a:r>
              <a:rPr kumimoji="0" sz="14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or</a:t>
            </a:r>
            <a:r>
              <a:rPr kumimoji="0" sz="1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multiple</a:t>
            </a:r>
            <a:r>
              <a:rPr kumimoji="0" sz="14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databases</a:t>
            </a:r>
            <a:r>
              <a:rPr kumimoji="0" sz="14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as</a:t>
            </a:r>
            <a:r>
              <a:rPr kumimoji="0" sz="1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well.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241300" marR="0" lvl="0" indent="-229235" algn="l" defTabSz="914400" rtl="0" eaLnBrk="1" fontAlgn="auto" latinLnBrk="0" hangingPunct="1">
              <a:lnSpc>
                <a:spcPct val="100000"/>
              </a:lnSpc>
              <a:spcBef>
                <a:spcPts val="1345"/>
              </a:spcBef>
              <a:spcAft>
                <a:spcPts val="0"/>
              </a:spcAft>
              <a:buClr>
                <a:srgbClr val="415487"/>
              </a:buClr>
              <a:buSzTx/>
              <a:buFontTx/>
              <a:buChar char="•"/>
              <a:tabLst>
                <a:tab pos="240665" algn="l"/>
                <a:tab pos="241935" algn="l"/>
              </a:tabLst>
              <a:defRPr/>
            </a:pP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</a:t>
            </a:r>
            <a:r>
              <a:rPr kumimoji="0" sz="14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VIEW</a:t>
            </a:r>
            <a:r>
              <a:rPr kumimoji="0" sz="1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does</a:t>
            </a:r>
            <a:r>
              <a:rPr kumimoji="0" sz="1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not</a:t>
            </a:r>
            <a:r>
              <a:rPr kumimoji="0" sz="1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require</a:t>
            </a:r>
            <a:r>
              <a:rPr kumimoji="0" sz="14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any</a:t>
            </a:r>
            <a:r>
              <a:rPr kumimoji="0" sz="1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storage</a:t>
            </a:r>
            <a:r>
              <a:rPr kumimoji="0" sz="14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in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</a:t>
            </a:r>
            <a:r>
              <a:rPr kumimoji="0" sz="1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database</a:t>
            </a:r>
            <a:r>
              <a:rPr kumimoji="0" sz="14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because</a:t>
            </a:r>
            <a:r>
              <a:rPr kumimoji="0" sz="14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it</a:t>
            </a:r>
            <a:r>
              <a:rPr kumimoji="0" sz="1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does</a:t>
            </a:r>
            <a:r>
              <a:rPr kumimoji="0" sz="1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not</a:t>
            </a:r>
            <a:r>
              <a:rPr kumimoji="0" sz="1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exist</a:t>
            </a:r>
            <a:r>
              <a:rPr kumimoji="0" sz="1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physically.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09243" y="925830"/>
            <a:ext cx="432498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5" dirty="0"/>
              <a:t>View</a:t>
            </a:r>
            <a:r>
              <a:rPr spc="-50" dirty="0"/>
              <a:t> </a:t>
            </a:r>
            <a:r>
              <a:rPr dirty="0"/>
              <a:t>definition</a:t>
            </a:r>
            <a:r>
              <a:rPr spc="-70" dirty="0"/>
              <a:t> </a:t>
            </a:r>
            <a:r>
              <a:rPr spc="-5" dirty="0"/>
              <a:t>contd..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32047" y="1668779"/>
            <a:ext cx="5000244" cy="4050791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09243" y="927353"/>
            <a:ext cx="426466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380" dirty="0">
                <a:latin typeface="Verdana"/>
                <a:cs typeface="Verdana"/>
              </a:rPr>
              <a:t>Ho</a:t>
            </a:r>
            <a:r>
              <a:rPr spc="-480" dirty="0">
                <a:latin typeface="Verdana"/>
                <a:cs typeface="Verdana"/>
              </a:rPr>
              <a:t>w</a:t>
            </a:r>
            <a:r>
              <a:rPr spc="-190" dirty="0">
                <a:latin typeface="Verdana"/>
                <a:cs typeface="Verdana"/>
              </a:rPr>
              <a:t> </a:t>
            </a:r>
            <a:r>
              <a:rPr spc="-509" dirty="0">
                <a:latin typeface="Verdana"/>
                <a:cs typeface="Verdana"/>
              </a:rPr>
              <a:t>t</a:t>
            </a:r>
            <a:r>
              <a:rPr spc="-150" dirty="0">
                <a:latin typeface="Verdana"/>
                <a:cs typeface="Verdana"/>
              </a:rPr>
              <a:t>o</a:t>
            </a:r>
            <a:r>
              <a:rPr spc="-200" dirty="0">
                <a:latin typeface="Verdana"/>
                <a:cs typeface="Verdana"/>
              </a:rPr>
              <a:t> </a:t>
            </a:r>
            <a:r>
              <a:rPr spc="-180" dirty="0">
                <a:latin typeface="Verdana"/>
                <a:cs typeface="Verdana"/>
              </a:rPr>
              <a:t>creat</a:t>
            </a:r>
            <a:r>
              <a:rPr spc="-200" dirty="0">
                <a:latin typeface="Verdana"/>
                <a:cs typeface="Verdana"/>
              </a:rPr>
              <a:t>e </a:t>
            </a:r>
            <a:r>
              <a:rPr spc="-25" dirty="0">
                <a:latin typeface="Verdana"/>
                <a:cs typeface="Verdana"/>
              </a:rPr>
              <a:t>a</a:t>
            </a:r>
            <a:r>
              <a:rPr spc="-200" dirty="0">
                <a:latin typeface="Verdana"/>
                <a:cs typeface="Verdana"/>
              </a:rPr>
              <a:t> </a:t>
            </a:r>
            <a:r>
              <a:rPr spc="-300" dirty="0">
                <a:latin typeface="Verdana"/>
                <a:cs typeface="Verdana"/>
              </a:rPr>
              <a:t>View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24483" y="1686813"/>
            <a:ext cx="4883785" cy="17716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marR="0" lvl="0" indent="-229235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>
                <a:srgbClr val="415487"/>
              </a:buClr>
              <a:buSzTx/>
              <a:buFontTx/>
              <a:buChar char="•"/>
              <a:tabLst>
                <a:tab pos="240665" algn="l"/>
                <a:tab pos="241935" algn="l"/>
              </a:tabLst>
              <a:defRPr/>
            </a:pPr>
            <a:r>
              <a:rPr kumimoji="0" sz="1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CR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</a:t>
            </a:r>
            <a:r>
              <a:rPr kumimoji="0" sz="1400" b="0" i="0" u="none" strike="noStrike" kern="1200" cap="none" spc="-1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</a:t>
            </a:r>
            <a:r>
              <a:rPr kumimoji="0" sz="1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</a:t>
            </a:r>
            <a:r>
              <a:rPr kumimoji="0" sz="140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VIEW</a:t>
            </a:r>
            <a:r>
              <a:rPr kumimoji="0" sz="1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N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</a:t>
            </a:r>
            <a:r>
              <a:rPr kumimoji="0" sz="1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m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</a:t>
            </a:r>
            <a:r>
              <a:rPr kumimoji="0" sz="140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AS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927100" marR="0" lvl="0" indent="0" algn="l" defTabSz="914400" rtl="0" eaLnBrk="1" fontAlgn="auto" latinLnBrk="0" hangingPunct="1">
              <a:lnSpc>
                <a:spcPct val="100000"/>
              </a:lnSpc>
              <a:spcBef>
                <a:spcPts val="133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Select</a:t>
            </a:r>
            <a:r>
              <a:rPr kumimoji="0" sz="1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column1,</a:t>
            </a:r>
            <a:r>
              <a:rPr kumimoji="0" sz="14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Column2...Column</a:t>
            </a:r>
            <a:r>
              <a:rPr kumimoji="0" sz="14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N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From</a:t>
            </a:r>
            <a:r>
              <a:rPr kumimoji="0" sz="1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tables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927100" marR="0" lvl="0" indent="0" algn="l" defTabSz="914400" rtl="0" eaLnBrk="1" fontAlgn="auto" latinLnBrk="0" hangingPunct="1">
              <a:lnSpc>
                <a:spcPct val="100000"/>
              </a:lnSpc>
              <a:spcBef>
                <a:spcPts val="134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Where</a:t>
            </a:r>
            <a:r>
              <a:rPr kumimoji="0" sz="14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conditions;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241300" marR="0" lvl="0" indent="-229235" algn="l" defTabSz="914400" rtl="0" eaLnBrk="1" fontAlgn="auto" latinLnBrk="0" hangingPunct="1">
              <a:lnSpc>
                <a:spcPct val="100000"/>
              </a:lnSpc>
              <a:spcBef>
                <a:spcPts val="1335"/>
              </a:spcBef>
              <a:spcAft>
                <a:spcPts val="0"/>
              </a:spcAft>
              <a:buClr>
                <a:srgbClr val="415487"/>
              </a:buClr>
              <a:buSzTx/>
              <a:buFontTx/>
              <a:buChar char="•"/>
              <a:tabLst>
                <a:tab pos="240665" algn="l"/>
                <a:tab pos="241935" algn="l"/>
              </a:tabLst>
              <a:defRPr/>
            </a:pPr>
            <a:r>
              <a:rPr kumimoji="0" sz="1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CREATE</a:t>
            </a:r>
            <a:r>
              <a:rPr kumimoji="0" sz="140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VIEW</a:t>
            </a:r>
            <a:r>
              <a:rPr kumimoji="0" sz="1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EmployeeRecords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927100" marR="0" lvl="0" indent="0" algn="l" defTabSz="914400" rtl="0" eaLnBrk="1" fontAlgn="auto" latinLnBrk="0" hangingPunct="1">
              <a:lnSpc>
                <a:spcPct val="100000"/>
              </a:lnSpc>
              <a:spcBef>
                <a:spcPts val="133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AS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22653" y="3602863"/>
            <a:ext cx="71818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SELE</a:t>
            </a:r>
            <a:r>
              <a:rPr kumimoji="0" sz="1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504948" y="3602863"/>
            <a:ext cx="589788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Person.Person.Title,</a:t>
            </a:r>
            <a:r>
              <a:rPr kumimoji="0" sz="1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Person.Person.FirstName,</a:t>
            </a:r>
            <a:r>
              <a:rPr kumimoji="0" sz="1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Person.Person.LastName,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434844" y="3985082"/>
            <a:ext cx="565848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Person.PersonPhone.PhoneNumber,</a:t>
            </a:r>
            <a:r>
              <a:rPr kumimoji="0" sz="14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Person.PhoneNumberType.Name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224483" y="4368165"/>
            <a:ext cx="54927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FR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OM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239517" y="4368165"/>
            <a:ext cx="225869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Person.Person</a:t>
            </a:r>
            <a:r>
              <a:rPr kumimoji="0" sz="14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INNER</a:t>
            </a:r>
            <a:r>
              <a:rPr kumimoji="0" sz="1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JOIN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224483" y="4752213"/>
            <a:ext cx="10589260" cy="8782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45844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Person.PersonPhone</a:t>
            </a:r>
            <a:r>
              <a:rPr kumimoji="0" sz="14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ON</a:t>
            </a:r>
            <a:r>
              <a:rPr kumimoji="0" sz="14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Person.Person.BusinessEntityID</a:t>
            </a:r>
            <a:r>
              <a:rPr kumimoji="0" sz="140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=</a:t>
            </a:r>
            <a:r>
              <a:rPr kumimoji="0" sz="140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Person.PersonPhone.BusinessEntityID</a:t>
            </a:r>
            <a:r>
              <a:rPr kumimoji="0" sz="14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INNER</a:t>
            </a:r>
            <a:r>
              <a:rPr kumimoji="0" sz="140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JOIN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1096010" marR="0" lvl="0" indent="0" algn="l" defTabSz="914400" rtl="0" eaLnBrk="1" fontAlgn="auto" latinLnBrk="0" hangingPunct="1">
              <a:lnSpc>
                <a:spcPct val="100000"/>
              </a:lnSpc>
              <a:spcBef>
                <a:spcPts val="133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Person.PhoneNumberType</a:t>
            </a:r>
            <a:r>
              <a:rPr kumimoji="0" sz="14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ON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Person.PersonPhone.PhoneNumberTypeID</a:t>
            </a:r>
            <a:r>
              <a:rPr kumimoji="0" sz="14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=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Person.PhoneNumberType.PhoneNumber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33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TypeID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224483" y="5773623"/>
            <a:ext cx="69024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W</a:t>
            </a:r>
            <a:r>
              <a:rPr kumimoji="0" sz="1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H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</a:t>
            </a:r>
            <a:r>
              <a:rPr kumimoji="0" sz="1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R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281314" y="5773623"/>
            <a:ext cx="23406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(Person.Person.Title</a:t>
            </a:r>
            <a:r>
              <a:rPr kumimoji="0" sz="14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=</a:t>
            </a:r>
            <a:r>
              <a:rPr kumimoji="0" sz="14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N'Mr.')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07414" y="2933826"/>
            <a:ext cx="638302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625" dirty="0">
                <a:latin typeface="Verdana"/>
                <a:cs typeface="Verdana"/>
              </a:rPr>
              <a:t>SELEC</a:t>
            </a:r>
            <a:r>
              <a:rPr sz="4000" spc="-615" dirty="0">
                <a:latin typeface="Verdana"/>
                <a:cs typeface="Verdana"/>
              </a:rPr>
              <a:t>T</a:t>
            </a:r>
            <a:r>
              <a:rPr sz="4000" spc="-250" dirty="0">
                <a:latin typeface="Verdana"/>
                <a:cs typeface="Verdana"/>
              </a:rPr>
              <a:t> </a:t>
            </a:r>
            <a:r>
              <a:rPr sz="4000" spc="-445" dirty="0">
                <a:latin typeface="Verdana"/>
                <a:cs typeface="Verdana"/>
              </a:rPr>
              <a:t>Statemen</a:t>
            </a:r>
            <a:r>
              <a:rPr sz="4000" spc="-300" dirty="0">
                <a:latin typeface="Verdana"/>
                <a:cs typeface="Verdana"/>
              </a:rPr>
              <a:t>t</a:t>
            </a:r>
            <a:r>
              <a:rPr sz="4000" spc="-225" dirty="0">
                <a:latin typeface="Verdana"/>
                <a:cs typeface="Verdana"/>
              </a:rPr>
              <a:t> </a:t>
            </a:r>
            <a:r>
              <a:rPr sz="4000" spc="-434" dirty="0">
                <a:latin typeface="Verdana"/>
                <a:cs typeface="Verdana"/>
              </a:rPr>
              <a:t>in</a:t>
            </a:r>
            <a:r>
              <a:rPr sz="4000" spc="-240" dirty="0">
                <a:latin typeface="Verdana"/>
                <a:cs typeface="Verdana"/>
              </a:rPr>
              <a:t> </a:t>
            </a:r>
            <a:r>
              <a:rPr sz="4000" spc="-295" dirty="0">
                <a:latin typeface="Verdana"/>
                <a:cs typeface="Verdana"/>
              </a:rPr>
              <a:t>detail</a:t>
            </a:r>
            <a:endParaRPr sz="40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73023" y="1342770"/>
            <a:ext cx="3067050" cy="3434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SELECT</a:t>
            </a:r>
            <a:r>
              <a:rPr kumimoji="0" sz="2000" b="1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expressions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47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From</a:t>
            </a:r>
            <a:r>
              <a:rPr kumimoji="0" sz="2000" b="1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table_name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751205" lvl="0" indent="0" algn="l" defTabSz="914400" rtl="0" eaLnBrk="1" fontAlgn="auto" latinLnBrk="0" hangingPunct="1">
              <a:lnSpc>
                <a:spcPct val="161700"/>
              </a:lnSpc>
              <a:spcBef>
                <a:spcPts val="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[</a:t>
            </a:r>
            <a:r>
              <a:rPr kumimoji="0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WHERE </a:t>
            </a:r>
            <a:r>
              <a:rPr kumimoji="0" sz="2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clause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] </a:t>
            </a:r>
            <a:r>
              <a:rPr kumimoji="0" sz="20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[</a:t>
            </a:r>
            <a:r>
              <a:rPr kumimoji="0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GROUP</a:t>
            </a:r>
            <a:r>
              <a:rPr kumimoji="0" sz="2000" b="1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BY</a:t>
            </a:r>
            <a:r>
              <a:rPr kumimoji="0" sz="2000" b="1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clause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] </a:t>
            </a:r>
            <a:r>
              <a:rPr kumimoji="0" sz="2000" b="0" i="0" u="none" strike="noStrike" kern="1200" cap="none" spc="-5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[</a:t>
            </a:r>
            <a:r>
              <a:rPr kumimoji="0" sz="2000" b="1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HAVING </a:t>
            </a:r>
            <a:r>
              <a:rPr kumimoji="0" sz="2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clause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] </a:t>
            </a:r>
            <a:r>
              <a:rPr kumimoji="0" sz="20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[</a:t>
            </a:r>
            <a:r>
              <a:rPr kumimoji="0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ORDER</a:t>
            </a:r>
            <a:r>
              <a:rPr kumimoji="0" sz="2000" b="1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BY</a:t>
            </a:r>
            <a:r>
              <a:rPr kumimoji="0" sz="2000" b="1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clause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]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3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000" b="0" i="1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*code</a:t>
            </a:r>
            <a:r>
              <a:rPr kumimoji="0" sz="1000" b="0" i="1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000" b="0" i="1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 brackets</a:t>
            </a:r>
            <a:r>
              <a:rPr kumimoji="0" sz="1000" b="0" i="1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000" b="0" i="1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is</a:t>
            </a:r>
            <a:r>
              <a:rPr kumimoji="0" sz="1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000" b="0" i="1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optional</a:t>
            </a:r>
            <a:endParaRPr kumimoji="0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2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000" b="0" i="1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*words</a:t>
            </a:r>
            <a:r>
              <a:rPr kumimoji="0" sz="1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000" b="0" i="1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</a:t>
            </a:r>
            <a:r>
              <a:rPr kumimoji="0" sz="1000" b="0" i="1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000" b="0" i="1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bold</a:t>
            </a:r>
            <a:r>
              <a:rPr kumimoji="0" sz="1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000" b="0" i="1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letters</a:t>
            </a:r>
            <a:r>
              <a:rPr kumimoji="0" sz="1000" b="0" i="1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000" b="0" i="1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are</a:t>
            </a:r>
            <a:r>
              <a:rPr kumimoji="0" sz="1000" b="0" i="1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000" b="0" i="1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key</a:t>
            </a:r>
            <a:r>
              <a:rPr kumimoji="0" sz="1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000" b="0" i="1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words</a:t>
            </a:r>
            <a:r>
              <a:rPr kumimoji="0" sz="1000" b="0" i="1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000" b="0" i="1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or</a:t>
            </a:r>
            <a:r>
              <a:rPr kumimoji="0" sz="1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000" b="0" i="1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reserved</a:t>
            </a:r>
            <a:r>
              <a:rPr kumimoji="0" sz="1000" b="0" i="1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000" b="0" i="1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words</a:t>
            </a:r>
            <a:endParaRPr kumimoji="0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2023-09-12 125728">
            <a:extLst>
              <a:ext uri="{FF2B5EF4-FFF2-40B4-BE49-F238E27FC236}">
                <a16:creationId xmlns:a16="http://schemas.microsoft.com/office/drawing/2014/main" id="{D1D1766D-71D4-4BD6-7B5F-17A706356D2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36825"/>
            <a:ext cx="12192000" cy="1782763"/>
          </a:xfrm>
          <a:prstGeom prst="rect">
            <a:avLst/>
          </a:prstGeom>
        </p:spPr>
      </p:pic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32DBBEB1-8638-231A-B845-15D5101332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7240151"/>
              </p:ext>
            </p:extLst>
          </p:nvPr>
        </p:nvGraphicFramePr>
        <p:xfrm>
          <a:off x="4256258" y="1591863"/>
          <a:ext cx="3679484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39742">
                  <a:extLst>
                    <a:ext uri="{9D8B030D-6E8A-4147-A177-3AD203B41FA5}">
                      <a16:colId xmlns:a16="http://schemas.microsoft.com/office/drawing/2014/main" val="3739140592"/>
                    </a:ext>
                  </a:extLst>
                </a:gridCol>
                <a:gridCol w="1839742">
                  <a:extLst>
                    <a:ext uri="{9D8B030D-6E8A-4147-A177-3AD203B41FA5}">
                      <a16:colId xmlns:a16="http://schemas.microsoft.com/office/drawing/2014/main" val="42525788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12919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262213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73023" y="1342770"/>
            <a:ext cx="4584700" cy="42748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>
                <a:srgbClr val="415487"/>
              </a:buClr>
              <a:buSzTx/>
              <a:buFontTx/>
              <a:buChar char="•"/>
              <a:tabLst>
                <a:tab pos="240665" algn="l"/>
                <a:tab pos="241300" algn="l"/>
              </a:tabLst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Specify</a:t>
            </a:r>
            <a:r>
              <a:rPr kumimoji="0" sz="20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Columns</a:t>
            </a:r>
            <a:r>
              <a:rPr kumimoji="0" sz="20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Name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47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SELECT</a:t>
            </a:r>
            <a:r>
              <a:rPr kumimoji="0" sz="2000" b="1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coulmn1,column2</a:t>
            </a:r>
            <a:r>
              <a:rPr kumimoji="0" sz="2000" b="0" i="1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0" i="1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,,,,,,columnN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4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From</a:t>
            </a:r>
            <a:r>
              <a:rPr kumimoji="0" sz="2000" b="1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table_name;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2413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475"/>
              </a:spcBef>
              <a:spcAft>
                <a:spcPts val="0"/>
              </a:spcAft>
              <a:buClr>
                <a:srgbClr val="415487"/>
              </a:buClr>
              <a:buSzTx/>
              <a:buFontTx/>
              <a:buChar char="•"/>
              <a:tabLst>
                <a:tab pos="240665" algn="l"/>
                <a:tab pos="241300" algn="l"/>
                <a:tab pos="2865755" algn="l"/>
              </a:tabLst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List</a:t>
            </a:r>
            <a:r>
              <a:rPr kumimoji="0" sz="2000" b="0" i="0" u="none" strike="noStrike" kern="1200" cap="none" spc="-1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All Columns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using	*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47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SELECT</a:t>
            </a:r>
            <a:r>
              <a:rPr kumimoji="0" sz="2000" b="1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*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4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From</a:t>
            </a:r>
            <a:r>
              <a:rPr kumimoji="0" sz="2000" b="1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table_name;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2413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480"/>
              </a:spcBef>
              <a:spcAft>
                <a:spcPts val="0"/>
              </a:spcAft>
              <a:buClr>
                <a:srgbClr val="415487"/>
              </a:buClr>
              <a:buSzTx/>
              <a:buFontTx/>
              <a:buChar char="•"/>
              <a:tabLst>
                <a:tab pos="240665" algn="l"/>
                <a:tab pos="241300" algn="l"/>
              </a:tabLst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Column</a:t>
            </a:r>
            <a:r>
              <a:rPr kumimoji="0" sz="20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Order</a:t>
            </a:r>
            <a:r>
              <a:rPr kumimoji="0" sz="20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does</a:t>
            </a:r>
            <a:r>
              <a:rPr kumimoji="0" sz="20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not</a:t>
            </a:r>
            <a:r>
              <a:rPr kumimoji="0" sz="20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matter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47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SELECT</a:t>
            </a:r>
            <a:r>
              <a:rPr kumimoji="0" sz="2000" b="1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column3,</a:t>
            </a:r>
            <a:r>
              <a:rPr kumimoji="0" sz="2000" b="0" i="1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column1,</a:t>
            </a:r>
            <a:r>
              <a:rPr kumimoji="0" sz="2000" b="0" i="1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column6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4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From</a:t>
            </a:r>
            <a:r>
              <a:rPr kumimoji="0" sz="2000" b="1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table_name;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07414" y="2972257"/>
            <a:ext cx="942530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350" dirty="0">
                <a:latin typeface="Verdana"/>
                <a:cs typeface="Verdana"/>
              </a:rPr>
              <a:t>Operators,</a:t>
            </a:r>
            <a:r>
              <a:rPr sz="4000" spc="-240" dirty="0">
                <a:latin typeface="Verdana"/>
                <a:cs typeface="Verdana"/>
              </a:rPr>
              <a:t> </a:t>
            </a:r>
            <a:r>
              <a:rPr sz="4000" spc="-459" dirty="0">
                <a:latin typeface="Verdana"/>
                <a:cs typeface="Verdana"/>
              </a:rPr>
              <a:t>Expression</a:t>
            </a:r>
            <a:r>
              <a:rPr sz="4000" spc="-440" dirty="0">
                <a:latin typeface="Verdana"/>
                <a:cs typeface="Verdana"/>
              </a:rPr>
              <a:t>s</a:t>
            </a:r>
            <a:r>
              <a:rPr sz="4000" spc="-240" dirty="0">
                <a:latin typeface="Verdana"/>
                <a:cs typeface="Verdana"/>
              </a:rPr>
              <a:t> </a:t>
            </a:r>
            <a:r>
              <a:rPr sz="4000" spc="-220" dirty="0">
                <a:latin typeface="Verdana"/>
                <a:cs typeface="Verdana"/>
              </a:rPr>
              <a:t>and</a:t>
            </a:r>
            <a:r>
              <a:rPr sz="4000" spc="-240" dirty="0">
                <a:latin typeface="Verdana"/>
                <a:cs typeface="Verdana"/>
              </a:rPr>
              <a:t> </a:t>
            </a:r>
            <a:r>
              <a:rPr sz="4000" spc="-330" dirty="0">
                <a:latin typeface="Verdana"/>
                <a:cs typeface="Verdana"/>
              </a:rPr>
              <a:t>Conditions</a:t>
            </a:r>
            <a:endParaRPr sz="40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09243" y="925830"/>
            <a:ext cx="291020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SQL</a:t>
            </a:r>
            <a:r>
              <a:rPr spc="-150" dirty="0"/>
              <a:t> </a:t>
            </a:r>
            <a:r>
              <a:rPr dirty="0"/>
              <a:t>Operators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09243" y="1703070"/>
            <a:ext cx="8884920" cy="17716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marR="0" lvl="0" indent="-229235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>
                <a:srgbClr val="415487"/>
              </a:buClr>
              <a:buSzTx/>
              <a:buFontTx/>
              <a:buChar char="•"/>
              <a:tabLst>
                <a:tab pos="240665" algn="l"/>
                <a:tab pos="241935" algn="l"/>
              </a:tabLst>
              <a:defRPr/>
            </a:pP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The</a:t>
            </a:r>
            <a:r>
              <a:rPr kumimoji="0" sz="1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symbols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which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are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used</a:t>
            </a:r>
            <a:r>
              <a:rPr kumimoji="0" sz="1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to</a:t>
            </a:r>
            <a:r>
              <a:rPr kumimoji="0" sz="1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perform</a:t>
            </a:r>
            <a:r>
              <a:rPr kumimoji="0" sz="14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logical</a:t>
            </a:r>
            <a:r>
              <a:rPr kumimoji="0" sz="1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and</a:t>
            </a:r>
            <a:r>
              <a:rPr kumimoji="0" sz="1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mathematical</a:t>
            </a:r>
            <a:r>
              <a:rPr kumimoji="0" sz="14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operations</a:t>
            </a:r>
            <a:r>
              <a:rPr kumimoji="0" sz="14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in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SQL</a:t>
            </a:r>
            <a:r>
              <a:rPr kumimoji="0" sz="14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are</a:t>
            </a:r>
            <a:r>
              <a:rPr kumimoji="0" sz="1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called</a:t>
            </a:r>
            <a:r>
              <a:rPr kumimoji="0" sz="1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SQL</a:t>
            </a:r>
            <a:r>
              <a:rPr kumimoji="0" sz="14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operators.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241300" marR="0" lvl="0" indent="-229235" algn="l" defTabSz="914400" rtl="0" eaLnBrk="1" fontAlgn="auto" latinLnBrk="0" hangingPunct="1">
              <a:lnSpc>
                <a:spcPct val="100000"/>
              </a:lnSpc>
              <a:spcBef>
                <a:spcPts val="1330"/>
              </a:spcBef>
              <a:spcAft>
                <a:spcPts val="0"/>
              </a:spcAft>
              <a:buClr>
                <a:srgbClr val="415487"/>
              </a:buClr>
              <a:buSzTx/>
              <a:buFontTx/>
              <a:buChar char="•"/>
              <a:tabLst>
                <a:tab pos="240665" algn="l"/>
                <a:tab pos="241935" algn="l"/>
              </a:tabLst>
              <a:defRPr/>
            </a:pP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There</a:t>
            </a:r>
            <a:r>
              <a:rPr kumimoji="0" sz="14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are</a:t>
            </a:r>
            <a:r>
              <a:rPr kumimoji="0" sz="1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three</a:t>
            </a:r>
            <a:r>
              <a:rPr kumimoji="0" sz="14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types</a:t>
            </a:r>
            <a:r>
              <a:rPr kumimoji="0" sz="1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of</a:t>
            </a:r>
            <a:r>
              <a:rPr kumimoji="0" sz="1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Operators</a:t>
            </a:r>
            <a:r>
              <a:rPr kumimoji="0" sz="14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used</a:t>
            </a:r>
            <a:r>
              <a:rPr kumimoji="0" sz="14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in</a:t>
            </a:r>
            <a:r>
              <a:rPr kumimoji="0" sz="1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SQL.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241300" marR="0" lvl="0" indent="-229235" algn="l" defTabSz="914400" rtl="0" eaLnBrk="1" fontAlgn="auto" latinLnBrk="0" hangingPunct="1">
              <a:lnSpc>
                <a:spcPct val="100000"/>
              </a:lnSpc>
              <a:spcBef>
                <a:spcPts val="1345"/>
              </a:spcBef>
              <a:spcAft>
                <a:spcPts val="0"/>
              </a:spcAft>
              <a:buClr>
                <a:srgbClr val="415487"/>
              </a:buClr>
              <a:buSzTx/>
              <a:buFontTx/>
              <a:buChar char="•"/>
              <a:tabLst>
                <a:tab pos="240665" algn="l"/>
                <a:tab pos="241935" algn="l"/>
              </a:tabLst>
              <a:defRPr/>
            </a:pP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Arith</a:t>
            </a:r>
            <a:r>
              <a:rPr kumimoji="0" sz="1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m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etic</a:t>
            </a:r>
            <a:r>
              <a:rPr kumimoji="0" sz="14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operato</a:t>
            </a:r>
            <a:r>
              <a:rPr kumimoji="0" sz="1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r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s.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241300" marR="0" lvl="0" indent="-229235" algn="l" defTabSz="914400" rtl="0" eaLnBrk="1" fontAlgn="auto" latinLnBrk="0" hangingPunct="1">
              <a:lnSpc>
                <a:spcPct val="100000"/>
              </a:lnSpc>
              <a:spcBef>
                <a:spcPts val="1330"/>
              </a:spcBef>
              <a:spcAft>
                <a:spcPts val="0"/>
              </a:spcAft>
              <a:buClr>
                <a:srgbClr val="415487"/>
              </a:buClr>
              <a:buSzTx/>
              <a:buFontTx/>
              <a:buChar char="•"/>
              <a:tabLst>
                <a:tab pos="240665" algn="l"/>
                <a:tab pos="241935" algn="l"/>
              </a:tabLst>
              <a:defRPr/>
            </a:pPr>
            <a:r>
              <a:rPr kumimoji="0" sz="1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R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elational</a:t>
            </a:r>
            <a:r>
              <a:rPr kumimoji="0" sz="14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operato</a:t>
            </a:r>
            <a:r>
              <a:rPr kumimoji="0" sz="1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r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s.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241300" marR="0" lvl="0" indent="-229235" algn="l" defTabSz="914400" rtl="0" eaLnBrk="1" fontAlgn="auto" latinLnBrk="0" hangingPunct="1">
              <a:lnSpc>
                <a:spcPct val="100000"/>
              </a:lnSpc>
              <a:spcBef>
                <a:spcPts val="1335"/>
              </a:spcBef>
              <a:spcAft>
                <a:spcPts val="0"/>
              </a:spcAft>
              <a:buClr>
                <a:srgbClr val="415487"/>
              </a:buClr>
              <a:buSzTx/>
              <a:buFontTx/>
              <a:buChar char="•"/>
              <a:tabLst>
                <a:tab pos="240665" algn="l"/>
                <a:tab pos="241935" algn="l"/>
              </a:tabLst>
              <a:defRPr/>
            </a:pP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Logical</a:t>
            </a:r>
            <a:r>
              <a:rPr kumimoji="0" sz="14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operators.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09243" y="925830"/>
            <a:ext cx="409194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Arithmetic</a:t>
            </a:r>
            <a:r>
              <a:rPr spc="-90" dirty="0"/>
              <a:t> </a:t>
            </a:r>
            <a:r>
              <a:rPr dirty="0"/>
              <a:t>Operators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09243" y="1661008"/>
            <a:ext cx="9225280" cy="5378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lvl="0" indent="-229235" algn="l" defTabSz="914400" rtl="0" eaLnBrk="1" fontAlgn="auto" latinLnBrk="0" hangingPunct="1">
              <a:lnSpc>
                <a:spcPct val="120000"/>
              </a:lnSpc>
              <a:spcBef>
                <a:spcPts val="100"/>
              </a:spcBef>
              <a:spcAft>
                <a:spcPts val="0"/>
              </a:spcAft>
              <a:buClr>
                <a:srgbClr val="415487"/>
              </a:buClr>
              <a:buSzTx/>
              <a:buFontTx/>
              <a:buChar char="•"/>
              <a:tabLst>
                <a:tab pos="240665" algn="l"/>
                <a:tab pos="241935" algn="l"/>
              </a:tabLst>
              <a:defRPr/>
            </a:pP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Arithmetic</a:t>
            </a:r>
            <a:r>
              <a:rPr kumimoji="0" sz="14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operators</a:t>
            </a:r>
            <a:r>
              <a:rPr kumimoji="0" sz="14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in SQL</a:t>
            </a:r>
            <a:r>
              <a:rPr kumimoji="0" sz="14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are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used</a:t>
            </a:r>
            <a:r>
              <a:rPr kumimoji="0" sz="1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to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perform</a:t>
            </a:r>
            <a:r>
              <a:rPr kumimoji="0" sz="14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mathematical</a:t>
            </a:r>
            <a:r>
              <a:rPr kumimoji="0" sz="14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calculations</a:t>
            </a:r>
            <a:r>
              <a:rPr kumimoji="0" sz="14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like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addition,</a:t>
            </a:r>
            <a:r>
              <a:rPr kumimoji="0" sz="14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subtraction,</a:t>
            </a:r>
            <a:r>
              <a:rPr kumimoji="0" sz="14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multiplication, </a:t>
            </a:r>
            <a:r>
              <a:rPr kumimoji="0" sz="1400" b="0" i="0" u="none" strike="noStrike" kern="1200" cap="none" spc="-3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division</a:t>
            </a:r>
            <a:r>
              <a:rPr kumimoji="0" sz="1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and</a:t>
            </a:r>
            <a:r>
              <a:rPr kumimoji="0" sz="1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modulus</a:t>
            </a:r>
            <a:r>
              <a:rPr kumimoji="0" sz="1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in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SQL</a:t>
            </a:r>
            <a:r>
              <a:rPr kumimoji="0" sz="14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statements.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12135" y="2560320"/>
            <a:ext cx="4722875" cy="2389631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09243" y="925830"/>
            <a:ext cx="402209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Relational</a:t>
            </a:r>
            <a:r>
              <a:rPr spc="-65" dirty="0"/>
              <a:t> </a:t>
            </a:r>
            <a:r>
              <a:rPr dirty="0"/>
              <a:t>Operators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09243" y="1661008"/>
            <a:ext cx="9021445" cy="5378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lvl="0" indent="-229235" algn="l" defTabSz="914400" rtl="0" eaLnBrk="1" fontAlgn="auto" latinLnBrk="0" hangingPunct="1">
              <a:lnSpc>
                <a:spcPct val="120000"/>
              </a:lnSpc>
              <a:spcBef>
                <a:spcPts val="100"/>
              </a:spcBef>
              <a:spcAft>
                <a:spcPts val="0"/>
              </a:spcAft>
              <a:buClr>
                <a:srgbClr val="415487"/>
              </a:buClr>
              <a:buSzTx/>
              <a:buFontTx/>
              <a:buChar char="•"/>
              <a:tabLst>
                <a:tab pos="240665" algn="l"/>
                <a:tab pos="241935" algn="l"/>
              </a:tabLst>
              <a:defRPr/>
            </a:pP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Relational</a:t>
            </a:r>
            <a:r>
              <a:rPr kumimoji="0" sz="14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operators</a:t>
            </a:r>
            <a:r>
              <a:rPr kumimoji="0" sz="14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in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SQL</a:t>
            </a:r>
            <a:r>
              <a:rPr kumimoji="0" sz="14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are</a:t>
            </a:r>
            <a:r>
              <a:rPr kumimoji="0" sz="1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used</a:t>
            </a:r>
            <a:r>
              <a:rPr kumimoji="0" sz="1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to</a:t>
            </a:r>
            <a:r>
              <a:rPr kumimoji="0" sz="1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find</a:t>
            </a:r>
            <a:r>
              <a:rPr kumimoji="0" sz="14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the</a:t>
            </a:r>
            <a:r>
              <a:rPr kumimoji="0" sz="1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relation</a:t>
            </a:r>
            <a:r>
              <a:rPr kumimoji="0" sz="1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between</a:t>
            </a:r>
            <a:r>
              <a:rPr kumimoji="0" sz="1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two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columns.</a:t>
            </a:r>
            <a:r>
              <a:rPr kumimoji="0" sz="14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i.e.</a:t>
            </a:r>
            <a:r>
              <a:rPr kumimoji="0" sz="1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to</a:t>
            </a:r>
            <a:r>
              <a:rPr kumimoji="0" sz="1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compare</a:t>
            </a:r>
            <a:r>
              <a:rPr kumimoji="0" sz="14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the</a:t>
            </a:r>
            <a:r>
              <a:rPr kumimoji="0" sz="1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values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of</a:t>
            </a:r>
            <a:r>
              <a:rPr kumimoji="0" sz="1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two </a:t>
            </a:r>
            <a:r>
              <a:rPr kumimoji="0" sz="1400" b="0" i="0" u="none" strike="noStrike" kern="1200" cap="none" spc="-3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columns</a:t>
            </a:r>
            <a:r>
              <a:rPr kumimoji="0" sz="14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in</a:t>
            </a:r>
            <a:r>
              <a:rPr kumimoji="0" sz="1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SQL</a:t>
            </a:r>
            <a:r>
              <a:rPr kumimoji="0" sz="14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statements.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34283" y="2342388"/>
            <a:ext cx="5381244" cy="3494532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09243" y="925830"/>
            <a:ext cx="350202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Logical</a:t>
            </a:r>
            <a:r>
              <a:rPr spc="-80" dirty="0"/>
              <a:t> </a:t>
            </a:r>
            <a:r>
              <a:rPr dirty="0"/>
              <a:t>Operators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544192" y="1703070"/>
            <a:ext cx="878713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>
                <a:srgbClr val="415487"/>
              </a:buClr>
              <a:buSzTx/>
              <a:buFontTx/>
              <a:buChar char="•"/>
              <a:tabLst>
                <a:tab pos="240665" algn="l"/>
                <a:tab pos="241300" algn="l"/>
              </a:tabLst>
              <a:defRPr/>
            </a:pP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Logical</a:t>
            </a:r>
            <a:r>
              <a:rPr kumimoji="0" sz="14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operators</a:t>
            </a:r>
            <a:r>
              <a:rPr kumimoji="0" sz="14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in</a:t>
            </a:r>
            <a:r>
              <a:rPr kumimoji="0" sz="1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SQL</a:t>
            </a:r>
            <a:r>
              <a:rPr kumimoji="0" sz="14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are</a:t>
            </a:r>
            <a:r>
              <a:rPr kumimoji="0" sz="1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used</a:t>
            </a:r>
            <a:r>
              <a:rPr kumimoji="0" sz="1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to</a:t>
            </a:r>
            <a:r>
              <a:rPr kumimoji="0" sz="1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perform</a:t>
            </a:r>
            <a:r>
              <a:rPr kumimoji="0" sz="14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logical</a:t>
            </a:r>
            <a:r>
              <a:rPr kumimoji="0" sz="1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operations</a:t>
            </a:r>
            <a:r>
              <a:rPr kumimoji="0" sz="14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on</a:t>
            </a:r>
            <a:r>
              <a:rPr kumimoji="0" sz="1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the</a:t>
            </a:r>
            <a:r>
              <a:rPr kumimoji="0" sz="1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given</a:t>
            </a:r>
            <a:r>
              <a:rPr kumimoji="0" sz="1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expressions</a:t>
            </a:r>
            <a:r>
              <a:rPr kumimoji="0" sz="14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in</a:t>
            </a:r>
            <a:r>
              <a:rPr kumimoji="0" sz="1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SQL</a:t>
            </a:r>
            <a:r>
              <a:rPr kumimoji="0" sz="14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statements.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55235" y="2424683"/>
            <a:ext cx="2429256" cy="20193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09243" y="925830"/>
            <a:ext cx="244284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Expressions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09243" y="1693926"/>
            <a:ext cx="8749030" cy="138874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marR="0" lvl="0" indent="-229235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>
                <a:srgbClr val="415487"/>
              </a:buClr>
              <a:buSzTx/>
              <a:buFontTx/>
              <a:buChar char="•"/>
              <a:tabLst>
                <a:tab pos="240665" algn="l"/>
                <a:tab pos="241935" algn="l"/>
              </a:tabLst>
              <a:defRPr/>
            </a:pP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An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expression</a:t>
            </a:r>
            <a:r>
              <a:rPr kumimoji="0" sz="1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is</a:t>
            </a:r>
            <a:r>
              <a:rPr kumimoji="0" sz="1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 combination</a:t>
            </a:r>
            <a:r>
              <a:rPr kumimoji="0" sz="14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of</a:t>
            </a:r>
            <a:r>
              <a:rPr kumimoji="0" sz="1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one</a:t>
            </a:r>
            <a:r>
              <a:rPr kumimoji="0" sz="1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or</a:t>
            </a:r>
            <a:r>
              <a:rPr kumimoji="0" sz="1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more</a:t>
            </a:r>
            <a:r>
              <a:rPr kumimoji="0" sz="1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values,</a:t>
            </a:r>
            <a:r>
              <a:rPr kumimoji="0" sz="1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operators</a:t>
            </a:r>
            <a:r>
              <a:rPr kumimoji="0" sz="14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and</a:t>
            </a:r>
            <a:r>
              <a:rPr kumimoji="0" sz="1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SQL</a:t>
            </a:r>
            <a:r>
              <a:rPr kumimoji="0" sz="14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functions</a:t>
            </a:r>
            <a:r>
              <a:rPr kumimoji="0" sz="14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that</a:t>
            </a:r>
            <a:r>
              <a:rPr kumimoji="0" sz="1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evaluate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to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</a:t>
            </a:r>
            <a:r>
              <a:rPr kumimoji="0" sz="1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value.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241300" marR="0" lvl="0" indent="-229235" algn="l" defTabSz="914400" rtl="0" eaLnBrk="1" fontAlgn="auto" latinLnBrk="0" hangingPunct="1">
              <a:lnSpc>
                <a:spcPct val="100000"/>
              </a:lnSpc>
              <a:spcBef>
                <a:spcPts val="1330"/>
              </a:spcBef>
              <a:spcAft>
                <a:spcPts val="0"/>
              </a:spcAft>
              <a:buClr>
                <a:srgbClr val="415487"/>
              </a:buClr>
              <a:buSzTx/>
              <a:buFontTx/>
              <a:buChar char="•"/>
              <a:tabLst>
                <a:tab pos="240665" algn="l"/>
                <a:tab pos="241935" algn="l"/>
              </a:tabLst>
              <a:defRPr/>
            </a:pP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These</a:t>
            </a:r>
            <a:r>
              <a:rPr kumimoji="0" sz="14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SQL</a:t>
            </a:r>
            <a:r>
              <a:rPr kumimoji="0" sz="14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EXPRESSIONs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are</a:t>
            </a:r>
            <a:r>
              <a:rPr kumimoji="0" sz="1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like</a:t>
            </a:r>
            <a:r>
              <a:rPr kumimoji="0" sz="1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formulae</a:t>
            </a:r>
            <a:r>
              <a:rPr kumimoji="0" sz="14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and</a:t>
            </a:r>
            <a:r>
              <a:rPr kumimoji="0" sz="1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they</a:t>
            </a:r>
            <a:r>
              <a:rPr kumimoji="0" sz="1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are</a:t>
            </a:r>
            <a:r>
              <a:rPr kumimoji="0" sz="1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written</a:t>
            </a:r>
            <a:r>
              <a:rPr kumimoji="0" sz="1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in</a:t>
            </a:r>
            <a:r>
              <a:rPr kumimoji="0" sz="1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query</a:t>
            </a:r>
            <a:r>
              <a:rPr kumimoji="0" sz="1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language.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241300" marR="0" lvl="0" indent="-229235" algn="l" defTabSz="914400" rtl="0" eaLnBrk="1" fontAlgn="auto" latinLnBrk="0" hangingPunct="1">
              <a:lnSpc>
                <a:spcPct val="100000"/>
              </a:lnSpc>
              <a:spcBef>
                <a:spcPts val="1345"/>
              </a:spcBef>
              <a:spcAft>
                <a:spcPts val="0"/>
              </a:spcAft>
              <a:buClr>
                <a:srgbClr val="415487"/>
              </a:buClr>
              <a:buSzTx/>
              <a:buFontTx/>
              <a:buChar char="•"/>
              <a:tabLst>
                <a:tab pos="240665" algn="l"/>
                <a:tab pos="241935" algn="l"/>
              </a:tabLst>
              <a:defRPr/>
            </a:pPr>
            <a:r>
              <a:rPr kumimoji="0" sz="14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You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can</a:t>
            </a:r>
            <a:r>
              <a:rPr kumimoji="0" sz="1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also</a:t>
            </a:r>
            <a:r>
              <a:rPr kumimoji="0" sz="14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use</a:t>
            </a:r>
            <a:r>
              <a:rPr kumimoji="0" sz="1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them</a:t>
            </a:r>
            <a:r>
              <a:rPr kumimoji="0" sz="1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to</a:t>
            </a:r>
            <a:r>
              <a:rPr kumimoji="0" sz="1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query</a:t>
            </a:r>
            <a:r>
              <a:rPr kumimoji="0" sz="1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the</a:t>
            </a:r>
            <a:r>
              <a:rPr kumimoji="0" sz="1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database</a:t>
            </a:r>
            <a:r>
              <a:rPr kumimoji="0" sz="14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for</a:t>
            </a:r>
            <a:r>
              <a:rPr kumimoji="0" sz="1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</a:t>
            </a:r>
            <a:r>
              <a:rPr kumimoji="0" sz="1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specific</a:t>
            </a:r>
            <a:r>
              <a:rPr kumimoji="0" sz="14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set</a:t>
            </a:r>
            <a:r>
              <a:rPr kumimoji="0" sz="14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of</a:t>
            </a:r>
            <a:r>
              <a:rPr kumimoji="0" sz="1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data.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241300" marR="0" lvl="0" indent="-229235" algn="l" defTabSz="914400" rtl="0" eaLnBrk="1" fontAlgn="auto" latinLnBrk="0" hangingPunct="1">
              <a:lnSpc>
                <a:spcPct val="100000"/>
              </a:lnSpc>
              <a:spcBef>
                <a:spcPts val="1330"/>
              </a:spcBef>
              <a:spcAft>
                <a:spcPts val="0"/>
              </a:spcAft>
              <a:buClr>
                <a:srgbClr val="415487"/>
              </a:buClr>
              <a:buSzTx/>
              <a:buFontTx/>
              <a:buChar char="•"/>
              <a:tabLst>
                <a:tab pos="240665" algn="l"/>
                <a:tab pos="241935" algn="l"/>
              </a:tabLst>
              <a:defRPr/>
            </a:pP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SELECT</a:t>
            </a:r>
            <a:r>
              <a:rPr kumimoji="0" sz="14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column1,</a:t>
            </a:r>
            <a:r>
              <a:rPr kumimoji="0" sz="14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column2,</a:t>
            </a:r>
            <a:r>
              <a:rPr kumimoji="0" sz="1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columnN</a:t>
            </a:r>
            <a:r>
              <a:rPr kumimoji="0" sz="1400" b="0" i="0" u="none" strike="noStrike" kern="1200" cap="none" spc="3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FROM</a:t>
            </a:r>
            <a:r>
              <a:rPr kumimoji="0" sz="1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table_name</a:t>
            </a:r>
            <a:r>
              <a:rPr kumimoji="0" sz="1400" b="0" i="0" u="none" strike="noStrike" kern="1200" cap="none" spc="3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WHERE</a:t>
            </a:r>
            <a:r>
              <a:rPr kumimoji="0" sz="1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[EXPRESSION</a:t>
            </a:r>
            <a:r>
              <a:rPr kumimoji="0" sz="1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|</a:t>
            </a:r>
            <a:r>
              <a:rPr kumimoji="0" sz="14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CONDITION|];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09243" y="925830"/>
            <a:ext cx="419227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0" dirty="0"/>
              <a:t>Types</a:t>
            </a:r>
            <a:r>
              <a:rPr spc="-40" dirty="0"/>
              <a:t> </a:t>
            </a:r>
            <a:r>
              <a:rPr dirty="0"/>
              <a:t>of</a:t>
            </a:r>
            <a:r>
              <a:rPr spc="-35" dirty="0"/>
              <a:t> </a:t>
            </a:r>
            <a:r>
              <a:rPr spc="-5" dirty="0"/>
              <a:t>Expressions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09243" y="1659929"/>
            <a:ext cx="9345295" cy="3223260"/>
          </a:xfrm>
          <a:prstGeom prst="rect">
            <a:avLst/>
          </a:prstGeom>
        </p:spPr>
        <p:txBody>
          <a:bodyPr vert="horz" wrap="square" lIns="0" tIns="55880" rIns="0" bIns="0" rtlCol="0">
            <a:spAutoFit/>
          </a:bodyPr>
          <a:lstStyle/>
          <a:p>
            <a:pPr marL="241300" marR="0" lvl="0" indent="-229235" algn="l" defTabSz="914400" rtl="0" eaLnBrk="1" fontAlgn="auto" latinLnBrk="0" hangingPunct="1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415487"/>
              </a:buClr>
              <a:buSzTx/>
              <a:buFont typeface="Arial MT"/>
              <a:buChar char="•"/>
              <a:tabLst>
                <a:tab pos="240665" algn="l"/>
                <a:tab pos="241935" algn="l"/>
              </a:tabLst>
              <a:defRPr/>
            </a:pPr>
            <a:r>
              <a:rPr kumimoji="0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SQL</a:t>
            </a:r>
            <a:r>
              <a:rPr kumimoji="0" sz="1400" b="1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Boolean</a:t>
            </a:r>
            <a:r>
              <a:rPr kumimoji="0" sz="1400" b="1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expressions</a:t>
            </a:r>
            <a:r>
              <a:rPr kumimoji="0" sz="1400" b="1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fetch</a:t>
            </a:r>
            <a:r>
              <a:rPr kumimoji="0" sz="14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data</a:t>
            </a:r>
            <a:r>
              <a:rPr kumimoji="0" sz="1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based</a:t>
            </a:r>
            <a:r>
              <a:rPr kumimoji="0" sz="14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on</a:t>
            </a:r>
            <a:r>
              <a:rPr kumimoji="0" sz="1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one-to-one</a:t>
            </a:r>
            <a:r>
              <a:rPr kumimoji="0" sz="14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matching.</a:t>
            </a:r>
            <a:r>
              <a:rPr kumimoji="0" sz="14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In</a:t>
            </a:r>
            <a:r>
              <a:rPr kumimoji="0" sz="1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other</a:t>
            </a:r>
            <a:r>
              <a:rPr kumimoji="0" sz="14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words, </a:t>
            </a:r>
            <a:r>
              <a:rPr kumimoji="0" sz="1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we</a:t>
            </a:r>
            <a:r>
              <a:rPr kumimoji="0" sz="140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can</a:t>
            </a:r>
            <a:r>
              <a:rPr kumimoji="0" sz="1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think</a:t>
            </a:r>
            <a:r>
              <a:rPr kumimoji="0" sz="1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of</a:t>
            </a:r>
            <a:r>
              <a:rPr kumimoji="0" sz="140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it</a:t>
            </a:r>
            <a:r>
              <a:rPr kumimoji="0" sz="1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as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query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241300" marR="0" lvl="0" indent="0" algn="l" defTabSz="914400" rtl="0" eaLnBrk="1" fontAlgn="auto" latinLnBrk="0" hangingPunct="1">
              <a:lnSpc>
                <a:spcPct val="100000"/>
              </a:lnSpc>
              <a:spcBef>
                <a:spcPts val="34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that</a:t>
            </a:r>
            <a:r>
              <a:rPr kumimoji="0" sz="14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fetches</a:t>
            </a:r>
            <a:r>
              <a:rPr kumimoji="0" sz="14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one</a:t>
            </a:r>
            <a:r>
              <a:rPr kumimoji="0" sz="14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result</a:t>
            </a:r>
            <a:r>
              <a:rPr kumimoji="0" sz="14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at</a:t>
            </a:r>
            <a:r>
              <a:rPr kumimoji="0" sz="1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</a:t>
            </a:r>
            <a:r>
              <a:rPr kumimoji="0" sz="1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time.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241300" marR="0" lvl="0" indent="-229235" algn="l" defTabSz="914400" rtl="0" eaLnBrk="1" fontAlgn="auto" latinLnBrk="0" hangingPunct="1">
              <a:lnSpc>
                <a:spcPct val="100000"/>
              </a:lnSpc>
              <a:spcBef>
                <a:spcPts val="1330"/>
              </a:spcBef>
              <a:spcAft>
                <a:spcPts val="0"/>
              </a:spcAft>
              <a:buClr>
                <a:srgbClr val="415487"/>
              </a:buClr>
              <a:buSzTx/>
              <a:buFontTx/>
              <a:buChar char="•"/>
              <a:tabLst>
                <a:tab pos="240665" algn="l"/>
                <a:tab pos="241935" algn="l"/>
              </a:tabLst>
              <a:defRPr/>
            </a:pP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Find</a:t>
            </a:r>
            <a:r>
              <a:rPr kumimoji="0" sz="1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out</a:t>
            </a:r>
            <a:r>
              <a:rPr kumimoji="0" sz="1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employees</a:t>
            </a:r>
            <a:r>
              <a:rPr kumimoji="0" sz="1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whose</a:t>
            </a:r>
            <a:r>
              <a:rPr kumimoji="0" sz="1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age</a:t>
            </a:r>
            <a:r>
              <a:rPr kumimoji="0" sz="1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is</a:t>
            </a:r>
            <a:r>
              <a:rPr kumimoji="0" sz="1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equal</a:t>
            </a:r>
            <a:r>
              <a:rPr kumimoji="0" sz="1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to</a:t>
            </a:r>
            <a:r>
              <a:rPr kumimoji="0" sz="1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26.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241300" marR="0" lvl="0" indent="0" algn="l" defTabSz="914400" rtl="0" eaLnBrk="1" fontAlgn="auto" latinLnBrk="0" hangingPunct="1">
              <a:lnSpc>
                <a:spcPct val="100000"/>
              </a:lnSpc>
              <a:spcBef>
                <a:spcPts val="33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Query:</a:t>
            </a:r>
            <a:r>
              <a:rPr kumimoji="0" sz="1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SELECT</a:t>
            </a:r>
            <a:r>
              <a:rPr kumimoji="0" sz="1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*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FROM dataflair_employee</a:t>
            </a:r>
            <a:r>
              <a:rPr kumimoji="0" sz="14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WHERE</a:t>
            </a:r>
            <a:r>
              <a:rPr kumimoji="0" sz="1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age</a:t>
            </a:r>
            <a:r>
              <a:rPr kumimoji="0" sz="1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=</a:t>
            </a:r>
            <a:r>
              <a:rPr kumimoji="0" sz="1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26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;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241300" marR="0" lvl="0" indent="-229235" algn="l" defTabSz="914400" rtl="0" eaLnBrk="1" fontAlgn="auto" latinLnBrk="0" hangingPunct="1">
              <a:lnSpc>
                <a:spcPct val="100000"/>
              </a:lnSpc>
              <a:spcBef>
                <a:spcPts val="1345"/>
              </a:spcBef>
              <a:spcAft>
                <a:spcPts val="0"/>
              </a:spcAft>
              <a:buClr>
                <a:srgbClr val="415487"/>
              </a:buClr>
              <a:buSzTx/>
              <a:buFont typeface="Arial MT"/>
              <a:buChar char="•"/>
              <a:tabLst>
                <a:tab pos="240665" algn="l"/>
                <a:tab pos="241935" algn="l"/>
              </a:tabLst>
              <a:defRPr/>
            </a:pPr>
            <a:r>
              <a:rPr kumimoji="0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SQL</a:t>
            </a:r>
            <a:r>
              <a:rPr kumimoji="0" sz="1400" b="1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Numerical</a:t>
            </a:r>
            <a:r>
              <a:rPr kumimoji="0" sz="1400" b="1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expressions</a:t>
            </a:r>
            <a:r>
              <a:rPr kumimoji="0" sz="1400" b="1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are</a:t>
            </a:r>
            <a:r>
              <a:rPr kumimoji="0" sz="1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used</a:t>
            </a:r>
            <a:r>
              <a:rPr kumimoji="0" sz="14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to perform</a:t>
            </a:r>
            <a:r>
              <a:rPr kumimoji="0" sz="14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mathematical</a:t>
            </a:r>
            <a:r>
              <a:rPr kumimoji="0" sz="1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operations</a:t>
            </a:r>
            <a:r>
              <a:rPr kumimoji="0" sz="14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on</a:t>
            </a:r>
            <a:r>
              <a:rPr kumimoji="0" sz="1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the</a:t>
            </a:r>
            <a:r>
              <a:rPr kumimoji="0" sz="1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stored</a:t>
            </a:r>
            <a:r>
              <a:rPr kumimoji="0" sz="14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data.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241300" marR="3865879" lvl="0" indent="-229235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415487"/>
              </a:buClr>
              <a:buSzTx/>
              <a:buFontTx/>
              <a:buChar char="•"/>
              <a:tabLst>
                <a:tab pos="240665" algn="l"/>
                <a:tab pos="241935" algn="l"/>
              </a:tabLst>
              <a:defRPr/>
            </a:pP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Find employees whose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age, if doubled,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will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be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more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than 50. </a:t>
            </a:r>
            <a:r>
              <a:rPr kumimoji="0" sz="14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Query:</a:t>
            </a:r>
            <a:r>
              <a:rPr kumimoji="0" sz="1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SELECT</a:t>
            </a:r>
            <a:r>
              <a:rPr kumimoji="0" sz="1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*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FROM dataflair_employee</a:t>
            </a:r>
            <a:r>
              <a:rPr kumimoji="0" sz="14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WHERE</a:t>
            </a:r>
            <a:r>
              <a:rPr kumimoji="0" sz="1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age*2</a:t>
            </a:r>
            <a:r>
              <a:rPr kumimoji="0" sz="1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&gt;</a:t>
            </a:r>
            <a:r>
              <a:rPr kumimoji="0" sz="1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50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;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241300" marR="0" lvl="0" indent="-229235" algn="l" defTabSz="914400" rtl="0" eaLnBrk="1" fontAlgn="auto" latinLnBrk="0" hangingPunct="1">
              <a:lnSpc>
                <a:spcPct val="100000"/>
              </a:lnSpc>
              <a:spcBef>
                <a:spcPts val="1330"/>
              </a:spcBef>
              <a:spcAft>
                <a:spcPts val="0"/>
              </a:spcAft>
              <a:buClr>
                <a:srgbClr val="415487"/>
              </a:buClr>
              <a:buSzTx/>
              <a:buFont typeface="Arial MT"/>
              <a:buChar char="•"/>
              <a:tabLst>
                <a:tab pos="240665" algn="l"/>
                <a:tab pos="241935" algn="l"/>
              </a:tabLst>
              <a:defRPr/>
            </a:pPr>
            <a:r>
              <a:rPr kumimoji="0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SQL</a:t>
            </a:r>
            <a:r>
              <a:rPr kumimoji="0" sz="1400" b="1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Date</a:t>
            </a:r>
            <a:r>
              <a:rPr kumimoji="0" sz="1400" b="1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expressions</a:t>
            </a:r>
            <a:r>
              <a:rPr kumimoji="0" sz="1400" b="1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are</a:t>
            </a:r>
            <a:r>
              <a:rPr kumimoji="0" sz="1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used</a:t>
            </a:r>
            <a:r>
              <a:rPr kumimoji="0" sz="1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to</a:t>
            </a:r>
            <a:r>
              <a:rPr kumimoji="0" sz="1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compare</a:t>
            </a:r>
            <a:r>
              <a:rPr kumimoji="0" sz="14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and</a:t>
            </a:r>
            <a:r>
              <a:rPr kumimoji="0" sz="1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get</a:t>
            </a:r>
            <a:r>
              <a:rPr kumimoji="0" sz="1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data</a:t>
            </a:r>
            <a:r>
              <a:rPr kumimoji="0" sz="1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according</a:t>
            </a:r>
            <a:r>
              <a:rPr kumimoji="0" sz="14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to</a:t>
            </a:r>
            <a:r>
              <a:rPr kumimoji="0" sz="1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various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date-related</a:t>
            </a:r>
            <a:r>
              <a:rPr kumimoji="0" sz="14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queries</a:t>
            </a:r>
            <a:r>
              <a:rPr kumimoji="0" sz="14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and</a:t>
            </a:r>
            <a:r>
              <a:rPr kumimoji="0" sz="1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conditions.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241300" marR="0" lvl="0" indent="-229235" algn="l" defTabSz="914400" rtl="0" eaLnBrk="1" fontAlgn="auto" latinLnBrk="0" hangingPunct="1">
              <a:lnSpc>
                <a:spcPct val="100000"/>
              </a:lnSpc>
              <a:spcBef>
                <a:spcPts val="1345"/>
              </a:spcBef>
              <a:spcAft>
                <a:spcPts val="0"/>
              </a:spcAft>
              <a:buClr>
                <a:srgbClr val="415487"/>
              </a:buClr>
              <a:buSzTx/>
              <a:buFontTx/>
              <a:buChar char="•"/>
              <a:tabLst>
                <a:tab pos="240665" algn="l"/>
                <a:tab pos="241935" algn="l"/>
              </a:tabLst>
              <a:defRPr/>
            </a:pP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Find</a:t>
            </a:r>
            <a:r>
              <a:rPr kumimoji="0" sz="1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the</a:t>
            </a:r>
            <a:r>
              <a:rPr kumimoji="0" sz="1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employees</a:t>
            </a:r>
            <a:r>
              <a:rPr kumimoji="0" sz="1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who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were</a:t>
            </a:r>
            <a:r>
              <a:rPr kumimoji="0" sz="1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born</a:t>
            </a:r>
            <a:r>
              <a:rPr kumimoji="0" sz="1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after</a:t>
            </a:r>
            <a:r>
              <a:rPr kumimoji="0" sz="14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1995</a:t>
            </a:r>
            <a:r>
              <a:rPr kumimoji="0" sz="1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January.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241300" marR="0" lvl="0" indent="0" algn="l" defTabSz="914400" rtl="0" eaLnBrk="1" fontAlgn="auto" latinLnBrk="0" hangingPunct="1">
              <a:lnSpc>
                <a:spcPct val="100000"/>
              </a:lnSpc>
              <a:spcBef>
                <a:spcPts val="33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Query:</a:t>
            </a:r>
            <a:r>
              <a:rPr kumimoji="0" sz="1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SELECT</a:t>
            </a:r>
            <a:r>
              <a:rPr kumimoji="0" sz="1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*</a:t>
            </a:r>
            <a:r>
              <a:rPr kumimoji="0" sz="14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FROM dataflair_employee</a:t>
            </a:r>
            <a:r>
              <a:rPr kumimoji="0" sz="14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WHERE</a:t>
            </a:r>
            <a:r>
              <a:rPr kumimoji="0" sz="14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DoB &gt;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DATE(‘1995/01/01’)</a:t>
            </a:r>
            <a:r>
              <a:rPr kumimoji="0" sz="14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;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09243" y="925830"/>
            <a:ext cx="214884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Conditio</a:t>
            </a:r>
            <a:r>
              <a:rPr spc="-10" dirty="0"/>
              <a:t>n</a:t>
            </a:r>
            <a:r>
              <a:rPr dirty="0"/>
              <a:t>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09243" y="1659929"/>
            <a:ext cx="9286240" cy="2070735"/>
          </a:xfrm>
          <a:prstGeom prst="rect">
            <a:avLst/>
          </a:prstGeom>
        </p:spPr>
        <p:txBody>
          <a:bodyPr vert="horz" wrap="square" lIns="0" tIns="55880" rIns="0" bIns="0" rtlCol="0">
            <a:spAutoFit/>
          </a:bodyPr>
          <a:lstStyle/>
          <a:p>
            <a:pPr marL="241300" marR="0" lvl="0" indent="-229235" algn="l" defTabSz="914400" rtl="0" eaLnBrk="1" fontAlgn="auto" latinLnBrk="0" hangingPunct="1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415487"/>
              </a:buClr>
              <a:buSzTx/>
              <a:buFontTx/>
              <a:buChar char="•"/>
              <a:tabLst>
                <a:tab pos="240665" algn="l"/>
                <a:tab pos="241935" algn="l"/>
              </a:tabLst>
              <a:defRPr/>
            </a:pP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</a:t>
            </a:r>
            <a:r>
              <a:rPr kumimoji="0" sz="14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condition</a:t>
            </a:r>
            <a:r>
              <a:rPr kumimoji="0" sz="14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specifies</a:t>
            </a:r>
            <a:r>
              <a:rPr kumimoji="0" sz="14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combination</a:t>
            </a:r>
            <a:r>
              <a:rPr kumimoji="0" sz="14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of</a:t>
            </a:r>
            <a:r>
              <a:rPr kumimoji="0" sz="1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one</a:t>
            </a:r>
            <a:r>
              <a:rPr kumimoji="0" sz="1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or</a:t>
            </a:r>
            <a:r>
              <a:rPr kumimoji="0" sz="1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more</a:t>
            </a:r>
            <a:r>
              <a:rPr kumimoji="0" sz="1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expressions</a:t>
            </a:r>
            <a:r>
              <a:rPr kumimoji="0" sz="14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and</a:t>
            </a:r>
            <a:r>
              <a:rPr kumimoji="0" sz="1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logical</a:t>
            </a:r>
            <a:r>
              <a:rPr kumimoji="0" sz="1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(Boolean)</a:t>
            </a:r>
            <a:r>
              <a:rPr kumimoji="0" sz="14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operators</a:t>
            </a:r>
            <a:r>
              <a:rPr kumimoji="0" sz="14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and</a:t>
            </a:r>
            <a:r>
              <a:rPr kumimoji="0" sz="1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returns</a:t>
            </a:r>
            <a:r>
              <a:rPr kumimoji="0" sz="14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value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241300" marR="0" lvl="0" indent="0" algn="l" defTabSz="914400" rtl="0" eaLnBrk="1" fontAlgn="auto" latinLnBrk="0" hangingPunct="1">
              <a:lnSpc>
                <a:spcPct val="100000"/>
              </a:lnSpc>
              <a:spcBef>
                <a:spcPts val="34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of</a:t>
            </a:r>
            <a:r>
              <a:rPr kumimoji="0" sz="14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TRUE,</a:t>
            </a:r>
            <a:r>
              <a:rPr kumimoji="0" sz="1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FALSE,</a:t>
            </a:r>
            <a:r>
              <a:rPr kumimoji="0" sz="1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or</a:t>
            </a:r>
            <a:r>
              <a:rPr kumimoji="0" sz="1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unknown.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241300" marR="0" lvl="0" indent="-229235" algn="l" defTabSz="914400" rtl="0" eaLnBrk="1" fontAlgn="auto" latinLnBrk="0" hangingPunct="1">
              <a:lnSpc>
                <a:spcPct val="100000"/>
              </a:lnSpc>
              <a:spcBef>
                <a:spcPts val="1330"/>
              </a:spcBef>
              <a:spcAft>
                <a:spcPts val="0"/>
              </a:spcAft>
              <a:buClr>
                <a:srgbClr val="415487"/>
              </a:buClr>
              <a:buSzTx/>
              <a:buFontTx/>
              <a:buChar char="•"/>
              <a:tabLst>
                <a:tab pos="240665" algn="l"/>
                <a:tab pos="241935" algn="l"/>
              </a:tabLst>
              <a:defRPr/>
            </a:pP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SELECT</a:t>
            </a:r>
            <a:r>
              <a:rPr kumimoji="0" sz="14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*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927100" marR="0" lvl="0" indent="0" algn="l" defTabSz="914400" rtl="0" eaLnBrk="1" fontAlgn="auto" latinLnBrk="0" hangingPunct="1">
              <a:lnSpc>
                <a:spcPct val="100000"/>
              </a:lnSpc>
              <a:spcBef>
                <a:spcPts val="134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FROM</a:t>
            </a:r>
            <a:r>
              <a:rPr kumimoji="0" sz="14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suppliers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927100" marR="0" lvl="0" indent="0" algn="l" defTabSz="914400" rtl="0" eaLnBrk="1" fontAlgn="auto" latinLnBrk="0" hangingPunct="1">
              <a:lnSpc>
                <a:spcPct val="100000"/>
              </a:lnSpc>
              <a:spcBef>
                <a:spcPts val="133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W</a:t>
            </a:r>
            <a:r>
              <a:rPr kumimoji="0" sz="1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H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</a:t>
            </a:r>
            <a:r>
              <a:rPr kumimoji="0" sz="1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R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</a:t>
            </a:r>
            <a:r>
              <a:rPr kumimoji="0" sz="1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(state</a:t>
            </a:r>
            <a:r>
              <a:rPr kumimoji="0" sz="14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=</a:t>
            </a:r>
            <a:r>
              <a:rPr kumimoji="0" sz="1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'</a:t>
            </a:r>
            <a:r>
              <a:rPr kumimoji="0" sz="1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alifornia'</a:t>
            </a:r>
            <a:r>
              <a:rPr kumimoji="0" sz="1400" b="0" i="0" u="none" strike="noStrike" kern="1200" cap="none" spc="-1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</a:t>
            </a:r>
            <a:r>
              <a:rPr kumimoji="0" sz="1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N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 sup</a:t>
            </a:r>
            <a:r>
              <a:rPr kumimoji="0" sz="1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p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lier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_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id</a:t>
            </a:r>
            <a:r>
              <a:rPr kumimoji="0" sz="14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&lt;&gt;</a:t>
            </a:r>
            <a:r>
              <a:rPr kumimoji="0" sz="1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900)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927100" marR="0" lvl="0" indent="0" algn="l" defTabSz="914400" rtl="0" eaLnBrk="1" fontAlgn="auto" latinLnBrk="0" hangingPunct="1">
              <a:lnSpc>
                <a:spcPct val="100000"/>
              </a:lnSpc>
              <a:spcBef>
                <a:spcPts val="133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OR</a:t>
            </a:r>
            <a:r>
              <a:rPr kumimoji="0" sz="14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(supplier_id</a:t>
            </a:r>
            <a:r>
              <a:rPr kumimoji="0" sz="14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=</a:t>
            </a:r>
            <a:r>
              <a:rPr kumimoji="0" sz="14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100);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07414" y="2423922"/>
            <a:ext cx="8545830" cy="1183640"/>
          </a:xfrm>
          <a:prstGeom prst="rect">
            <a:avLst/>
          </a:prstGeom>
        </p:spPr>
        <p:txBody>
          <a:bodyPr vert="horz" wrap="square" lIns="0" tIns="81280" rIns="0" bIns="0" rtlCol="0">
            <a:spAutoFit/>
          </a:bodyPr>
          <a:lstStyle/>
          <a:p>
            <a:pPr marL="12700" marR="5080">
              <a:lnSpc>
                <a:spcPts val="4320"/>
              </a:lnSpc>
              <a:spcBef>
                <a:spcPts val="640"/>
              </a:spcBef>
            </a:pPr>
            <a:r>
              <a:rPr sz="4000" spc="-735" dirty="0">
                <a:latin typeface="Verdana"/>
                <a:cs typeface="Verdana"/>
              </a:rPr>
              <a:t>WHERE</a:t>
            </a:r>
            <a:r>
              <a:rPr sz="4000" spc="-240" dirty="0">
                <a:latin typeface="Verdana"/>
                <a:cs typeface="Verdana"/>
              </a:rPr>
              <a:t> </a:t>
            </a:r>
            <a:r>
              <a:rPr sz="4000" spc="-260" dirty="0">
                <a:latin typeface="Verdana"/>
                <a:cs typeface="Verdana"/>
              </a:rPr>
              <a:t>Clau</a:t>
            </a:r>
            <a:r>
              <a:rPr sz="4000" spc="-245" dirty="0">
                <a:latin typeface="Verdana"/>
                <a:cs typeface="Verdana"/>
              </a:rPr>
              <a:t>s</a:t>
            </a:r>
            <a:r>
              <a:rPr sz="4000" spc="-285" dirty="0">
                <a:latin typeface="Verdana"/>
                <a:cs typeface="Verdana"/>
              </a:rPr>
              <a:t>e</a:t>
            </a:r>
            <a:r>
              <a:rPr sz="4000" spc="-150" dirty="0">
                <a:latin typeface="Verdana"/>
                <a:cs typeface="Verdana"/>
              </a:rPr>
              <a:t>,</a:t>
            </a:r>
            <a:r>
              <a:rPr sz="4000" spc="-229" dirty="0">
                <a:latin typeface="Verdana"/>
                <a:cs typeface="Verdana"/>
              </a:rPr>
              <a:t> </a:t>
            </a:r>
            <a:r>
              <a:rPr sz="4000" spc="-570" dirty="0">
                <a:latin typeface="Verdana"/>
                <a:cs typeface="Verdana"/>
              </a:rPr>
              <a:t>ORDER</a:t>
            </a:r>
            <a:r>
              <a:rPr sz="4000" spc="-235" dirty="0">
                <a:latin typeface="Verdana"/>
                <a:cs typeface="Verdana"/>
              </a:rPr>
              <a:t> </a:t>
            </a:r>
            <a:r>
              <a:rPr sz="4000" spc="-615" dirty="0">
                <a:latin typeface="Verdana"/>
                <a:cs typeface="Verdana"/>
              </a:rPr>
              <a:t>B</a:t>
            </a:r>
            <a:r>
              <a:rPr sz="4000" spc="-590" dirty="0">
                <a:latin typeface="Verdana"/>
                <a:cs typeface="Verdana"/>
              </a:rPr>
              <a:t>Y</a:t>
            </a:r>
            <a:r>
              <a:rPr sz="4000" spc="-229" dirty="0">
                <a:latin typeface="Verdana"/>
                <a:cs typeface="Verdana"/>
              </a:rPr>
              <a:t> </a:t>
            </a:r>
            <a:r>
              <a:rPr sz="4000" spc="-260" dirty="0">
                <a:latin typeface="Verdana"/>
                <a:cs typeface="Verdana"/>
              </a:rPr>
              <a:t>Clau</a:t>
            </a:r>
            <a:r>
              <a:rPr sz="4000" spc="-245" dirty="0">
                <a:latin typeface="Verdana"/>
                <a:cs typeface="Verdana"/>
              </a:rPr>
              <a:t>s</a:t>
            </a:r>
            <a:r>
              <a:rPr sz="4000" spc="-185" dirty="0">
                <a:latin typeface="Verdana"/>
                <a:cs typeface="Verdana"/>
              </a:rPr>
              <a:t>e,  </a:t>
            </a:r>
            <a:r>
              <a:rPr sz="4000" spc="-425" dirty="0">
                <a:latin typeface="Verdana"/>
                <a:cs typeface="Verdana"/>
              </a:rPr>
              <a:t>GROUP</a:t>
            </a:r>
            <a:r>
              <a:rPr sz="4000" spc="-235" dirty="0">
                <a:latin typeface="Verdana"/>
                <a:cs typeface="Verdana"/>
              </a:rPr>
              <a:t> </a:t>
            </a:r>
            <a:r>
              <a:rPr sz="4000" spc="-615" dirty="0">
                <a:latin typeface="Verdana"/>
                <a:cs typeface="Verdana"/>
              </a:rPr>
              <a:t>B</a:t>
            </a:r>
            <a:r>
              <a:rPr sz="4000" spc="-590" dirty="0">
                <a:latin typeface="Verdana"/>
                <a:cs typeface="Verdana"/>
              </a:rPr>
              <a:t>Y</a:t>
            </a:r>
            <a:r>
              <a:rPr sz="4000" spc="-250" dirty="0">
                <a:latin typeface="Verdana"/>
                <a:cs typeface="Verdana"/>
              </a:rPr>
              <a:t> </a:t>
            </a:r>
            <a:r>
              <a:rPr sz="4000" spc="-130" dirty="0">
                <a:latin typeface="Verdana"/>
                <a:cs typeface="Verdana"/>
              </a:rPr>
              <a:t>C</a:t>
            </a:r>
            <a:r>
              <a:rPr sz="4000" spc="-55" dirty="0">
                <a:latin typeface="Verdana"/>
                <a:cs typeface="Verdana"/>
              </a:rPr>
              <a:t>l</a:t>
            </a:r>
            <a:r>
              <a:rPr sz="4000" spc="-340" dirty="0">
                <a:latin typeface="Verdana"/>
                <a:cs typeface="Verdana"/>
              </a:rPr>
              <a:t>ause</a:t>
            </a:r>
            <a:r>
              <a:rPr sz="4000" spc="-185" dirty="0">
                <a:latin typeface="Verdana"/>
                <a:cs typeface="Verdana"/>
              </a:rPr>
              <a:t>,</a:t>
            </a:r>
            <a:r>
              <a:rPr sz="4000" spc="-235" dirty="0">
                <a:latin typeface="Verdana"/>
                <a:cs typeface="Verdana"/>
              </a:rPr>
              <a:t> </a:t>
            </a:r>
            <a:r>
              <a:rPr sz="4000" spc="-409" dirty="0">
                <a:latin typeface="Verdana"/>
                <a:cs typeface="Verdana"/>
              </a:rPr>
              <a:t>H</a:t>
            </a:r>
            <a:r>
              <a:rPr sz="4000" spc="-390" dirty="0">
                <a:latin typeface="Verdana"/>
                <a:cs typeface="Verdana"/>
              </a:rPr>
              <a:t>A</a:t>
            </a:r>
            <a:r>
              <a:rPr sz="4000" spc="-540" dirty="0">
                <a:latin typeface="Verdana"/>
                <a:cs typeface="Verdana"/>
              </a:rPr>
              <a:t>VI</a:t>
            </a:r>
            <a:r>
              <a:rPr sz="4000" spc="-705" dirty="0">
                <a:latin typeface="Verdana"/>
                <a:cs typeface="Verdana"/>
              </a:rPr>
              <a:t>N</a:t>
            </a:r>
            <a:r>
              <a:rPr sz="4000" spc="110" dirty="0">
                <a:latin typeface="Verdana"/>
                <a:cs typeface="Verdana"/>
              </a:rPr>
              <a:t>G</a:t>
            </a:r>
            <a:r>
              <a:rPr sz="4000" spc="-195" dirty="0">
                <a:latin typeface="Verdana"/>
                <a:cs typeface="Verdana"/>
              </a:rPr>
              <a:t> </a:t>
            </a:r>
            <a:r>
              <a:rPr sz="4000" spc="-229" dirty="0">
                <a:latin typeface="Verdana"/>
                <a:cs typeface="Verdana"/>
              </a:rPr>
              <a:t>Clause</a:t>
            </a:r>
            <a:endParaRPr sz="40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2023-09-12 125929">
            <a:extLst>
              <a:ext uri="{FF2B5EF4-FFF2-40B4-BE49-F238E27FC236}">
                <a16:creationId xmlns:a16="http://schemas.microsoft.com/office/drawing/2014/main" id="{E9158DEB-4E30-AB43-5877-CBC3B1A31FE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2125" y="0"/>
            <a:ext cx="86661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63115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09243" y="925830"/>
            <a:ext cx="298577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WHERE</a:t>
            </a:r>
            <a:r>
              <a:rPr spc="-55" dirty="0"/>
              <a:t> </a:t>
            </a:r>
            <a:r>
              <a:rPr spc="-5" dirty="0"/>
              <a:t>Clause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09243" y="1661008"/>
            <a:ext cx="9134475" cy="30924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lvl="0" indent="-229235" algn="l" defTabSz="914400" rtl="0" eaLnBrk="1" fontAlgn="auto" latinLnBrk="0" hangingPunct="1">
              <a:lnSpc>
                <a:spcPct val="120000"/>
              </a:lnSpc>
              <a:spcBef>
                <a:spcPts val="100"/>
              </a:spcBef>
              <a:spcAft>
                <a:spcPts val="0"/>
              </a:spcAft>
              <a:buClr>
                <a:srgbClr val="415487"/>
              </a:buClr>
              <a:buSzTx/>
              <a:buFont typeface="Arial MT"/>
              <a:buChar char="•"/>
              <a:tabLst>
                <a:tab pos="240665" algn="l"/>
                <a:tab pos="241935" algn="l"/>
              </a:tabLst>
              <a:defRPr/>
            </a:pPr>
            <a:r>
              <a:rPr kumimoji="0" sz="14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WHERE</a:t>
            </a:r>
            <a:r>
              <a:rPr kumimoji="0" sz="1400" b="1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clause</a:t>
            </a:r>
            <a:r>
              <a:rPr kumimoji="0" sz="14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is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used</a:t>
            </a:r>
            <a:r>
              <a:rPr kumimoji="0" sz="1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to</a:t>
            </a:r>
            <a:r>
              <a:rPr kumimoji="0" sz="1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specify</a:t>
            </a:r>
            <a:r>
              <a:rPr kumimoji="0" sz="14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</a:t>
            </a:r>
            <a:r>
              <a:rPr kumimoji="0" sz="1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condition</a:t>
            </a:r>
            <a:r>
              <a:rPr kumimoji="0" sz="14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while</a:t>
            </a:r>
            <a:r>
              <a:rPr kumimoji="0" sz="14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fetching</a:t>
            </a:r>
            <a:r>
              <a:rPr kumimoji="0" sz="14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the</a:t>
            </a:r>
            <a:r>
              <a:rPr kumimoji="0" sz="1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data</a:t>
            </a:r>
            <a:r>
              <a:rPr kumimoji="0" sz="14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from</a:t>
            </a:r>
            <a:r>
              <a:rPr kumimoji="0" sz="14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</a:t>
            </a:r>
            <a:r>
              <a:rPr kumimoji="0" sz="1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single</a:t>
            </a:r>
            <a:r>
              <a:rPr kumimoji="0" sz="1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table</a:t>
            </a:r>
            <a:r>
              <a:rPr kumimoji="0" sz="14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or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by</a:t>
            </a:r>
            <a:r>
              <a:rPr kumimoji="0" sz="1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joining</a:t>
            </a:r>
            <a:r>
              <a:rPr kumimoji="0" sz="1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with</a:t>
            </a:r>
            <a:r>
              <a:rPr kumimoji="0" sz="1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multiple </a:t>
            </a:r>
            <a:r>
              <a:rPr kumimoji="0" sz="1400" b="0" i="0" u="none" strike="noStrike" kern="1200" cap="none" spc="-3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tables.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241300" marR="0" lvl="0" indent="-229235" algn="l" defTabSz="914400" rtl="0" eaLnBrk="1" fontAlgn="auto" latinLnBrk="0" hangingPunct="1">
              <a:lnSpc>
                <a:spcPct val="100000"/>
              </a:lnSpc>
              <a:spcBef>
                <a:spcPts val="1330"/>
              </a:spcBef>
              <a:spcAft>
                <a:spcPts val="0"/>
              </a:spcAft>
              <a:buClr>
                <a:srgbClr val="415487"/>
              </a:buClr>
              <a:buSzTx/>
              <a:buFontTx/>
              <a:buChar char="•"/>
              <a:tabLst>
                <a:tab pos="240665" algn="l"/>
                <a:tab pos="241935" algn="l"/>
              </a:tabLst>
              <a:defRPr/>
            </a:pP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If</a:t>
            </a:r>
            <a:r>
              <a:rPr kumimoji="0" sz="1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the</a:t>
            </a:r>
            <a:r>
              <a:rPr kumimoji="0" sz="1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given</a:t>
            </a:r>
            <a:r>
              <a:rPr kumimoji="0" sz="1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condition</a:t>
            </a:r>
            <a:r>
              <a:rPr kumimoji="0" sz="14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is satisfied,</a:t>
            </a:r>
            <a:r>
              <a:rPr kumimoji="0" sz="14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then</a:t>
            </a:r>
            <a:r>
              <a:rPr kumimoji="0" sz="1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only</a:t>
            </a:r>
            <a:r>
              <a:rPr kumimoji="0" sz="1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it returns</a:t>
            </a:r>
            <a:r>
              <a:rPr kumimoji="0" sz="14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</a:t>
            </a:r>
            <a:r>
              <a:rPr kumimoji="0" sz="1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specific</a:t>
            </a:r>
            <a:r>
              <a:rPr kumimoji="0" sz="14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value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from</a:t>
            </a:r>
            <a:r>
              <a:rPr kumimoji="0" sz="1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the</a:t>
            </a:r>
            <a:r>
              <a:rPr kumimoji="0" sz="14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table.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241300" marR="0" lvl="0" indent="-229235" algn="l" defTabSz="914400" rtl="0" eaLnBrk="1" fontAlgn="auto" latinLnBrk="0" hangingPunct="1">
              <a:lnSpc>
                <a:spcPct val="100000"/>
              </a:lnSpc>
              <a:spcBef>
                <a:spcPts val="1345"/>
              </a:spcBef>
              <a:spcAft>
                <a:spcPts val="0"/>
              </a:spcAft>
              <a:buClr>
                <a:srgbClr val="415487"/>
              </a:buClr>
              <a:buSzTx/>
              <a:buFontTx/>
              <a:buChar char="•"/>
              <a:tabLst>
                <a:tab pos="240665" algn="l"/>
                <a:tab pos="241935" algn="l"/>
              </a:tabLst>
              <a:defRPr/>
            </a:pP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We</a:t>
            </a:r>
            <a:r>
              <a:rPr kumimoji="0" sz="14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use</a:t>
            </a:r>
            <a:r>
              <a:rPr kumimoji="0" sz="1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the</a:t>
            </a:r>
            <a:r>
              <a:rPr kumimoji="0" sz="1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WHERE</a:t>
            </a:r>
            <a:r>
              <a:rPr kumimoji="0" sz="1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clause</a:t>
            </a:r>
            <a:r>
              <a:rPr kumimoji="0" sz="1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to</a:t>
            </a:r>
            <a:r>
              <a:rPr kumimoji="0" sz="1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filter</a:t>
            </a:r>
            <a:r>
              <a:rPr kumimoji="0" sz="1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the</a:t>
            </a:r>
            <a:r>
              <a:rPr kumimoji="0" sz="1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records</a:t>
            </a:r>
            <a:r>
              <a:rPr kumimoji="0" sz="14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and</a:t>
            </a:r>
            <a:r>
              <a:rPr kumimoji="0" sz="1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fetching</a:t>
            </a:r>
            <a:r>
              <a:rPr kumimoji="0" sz="14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only</a:t>
            </a:r>
            <a:r>
              <a:rPr kumimoji="0" sz="1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the</a:t>
            </a:r>
            <a:r>
              <a:rPr kumimoji="0" sz="1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necessary</a:t>
            </a:r>
            <a:r>
              <a:rPr kumimoji="0" sz="14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records.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241300" marR="0" lvl="0" indent="-229235" algn="l" defTabSz="914400" rtl="0" eaLnBrk="1" fontAlgn="auto" latinLnBrk="0" hangingPunct="1">
              <a:lnSpc>
                <a:spcPct val="100000"/>
              </a:lnSpc>
              <a:spcBef>
                <a:spcPts val="1330"/>
              </a:spcBef>
              <a:spcAft>
                <a:spcPts val="0"/>
              </a:spcAft>
              <a:buClr>
                <a:srgbClr val="415487"/>
              </a:buClr>
              <a:buSzTx/>
              <a:buFontTx/>
              <a:buChar char="•"/>
              <a:tabLst>
                <a:tab pos="240665" algn="l"/>
                <a:tab pos="241935" algn="l"/>
              </a:tabLst>
              <a:defRPr/>
            </a:pP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The</a:t>
            </a:r>
            <a:r>
              <a:rPr kumimoji="0" sz="1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WHERE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clause</a:t>
            </a:r>
            <a:r>
              <a:rPr kumimoji="0" sz="14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is</a:t>
            </a:r>
            <a:r>
              <a:rPr kumimoji="0" sz="1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not</a:t>
            </a:r>
            <a:r>
              <a:rPr kumimoji="0" sz="1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only</a:t>
            </a:r>
            <a:r>
              <a:rPr kumimoji="0" sz="1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used</a:t>
            </a:r>
            <a:r>
              <a:rPr kumimoji="0" sz="14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in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the</a:t>
            </a:r>
            <a:r>
              <a:rPr kumimoji="0" sz="1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SELECT</a:t>
            </a:r>
            <a:r>
              <a:rPr kumimoji="0" sz="14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statement,</a:t>
            </a:r>
            <a:r>
              <a:rPr kumimoji="0" sz="14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but</a:t>
            </a:r>
            <a:r>
              <a:rPr kumimoji="0" sz="1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it is</a:t>
            </a:r>
            <a:r>
              <a:rPr kumimoji="0" sz="1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also</a:t>
            </a:r>
            <a:r>
              <a:rPr kumimoji="0" sz="1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used</a:t>
            </a:r>
            <a:r>
              <a:rPr kumimoji="0" sz="1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in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the</a:t>
            </a:r>
            <a:r>
              <a:rPr kumimoji="0" sz="14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UPDATE,</a:t>
            </a:r>
            <a:r>
              <a:rPr kumimoji="0" sz="140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DELETE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241300" marR="0" lvl="0" indent="0" algn="l" defTabSz="914400" rtl="0" eaLnBrk="1" fontAlgn="auto" latinLnBrk="0" hangingPunct="1">
              <a:lnSpc>
                <a:spcPct val="100000"/>
              </a:lnSpc>
              <a:spcBef>
                <a:spcPts val="34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statement,</a:t>
            </a:r>
            <a:r>
              <a:rPr kumimoji="0" sz="14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etc.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240665" marR="5906135" lvl="0" indent="-240665" algn="l" defTabSz="914400" rtl="0" eaLnBrk="1" fontAlgn="auto" latinLnBrk="0" hangingPunct="1">
              <a:lnSpc>
                <a:spcPts val="3020"/>
              </a:lnSpc>
              <a:spcBef>
                <a:spcPts val="315"/>
              </a:spcBef>
              <a:spcAft>
                <a:spcPts val="0"/>
              </a:spcAft>
              <a:buClr>
                <a:srgbClr val="415487"/>
              </a:buClr>
              <a:buSzTx/>
              <a:buFontTx/>
              <a:buChar char="•"/>
              <a:tabLst>
                <a:tab pos="240665" algn="l"/>
                <a:tab pos="241935" algn="l"/>
              </a:tabLst>
              <a:defRPr/>
            </a:pP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SELECT</a:t>
            </a:r>
            <a:r>
              <a:rPr kumimoji="0" sz="14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column1,</a:t>
            </a:r>
            <a:r>
              <a:rPr kumimoji="0" sz="14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column2,</a:t>
            </a:r>
            <a:r>
              <a:rPr kumimoji="0" sz="14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columnN </a:t>
            </a:r>
            <a:r>
              <a:rPr kumimoji="0" sz="1400" b="0" i="0" u="none" strike="noStrike" kern="1200" cap="none" spc="-3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FROM</a:t>
            </a:r>
            <a:r>
              <a:rPr kumimoji="0" sz="1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table_name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927100" marR="0" lvl="0" indent="0" algn="l" defTabSz="914400" rtl="0" eaLnBrk="1" fontAlgn="auto" latinLnBrk="0" hangingPunct="1">
              <a:lnSpc>
                <a:spcPct val="100000"/>
              </a:lnSpc>
              <a:spcBef>
                <a:spcPts val="10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WHERE</a:t>
            </a:r>
            <a:r>
              <a:rPr kumimoji="0" sz="14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[condition]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09243" y="925830"/>
            <a:ext cx="3608704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ORDER</a:t>
            </a:r>
            <a:r>
              <a:rPr spc="-40" dirty="0"/>
              <a:t> </a:t>
            </a:r>
            <a:r>
              <a:rPr dirty="0"/>
              <a:t>BY</a:t>
            </a:r>
            <a:r>
              <a:rPr spc="-100" dirty="0"/>
              <a:t> </a:t>
            </a:r>
            <a:r>
              <a:rPr spc="-5" dirty="0"/>
              <a:t>Clause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09243" y="1703070"/>
            <a:ext cx="8846820" cy="2155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marR="0" lvl="0" indent="-229235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>
                <a:srgbClr val="415487"/>
              </a:buClr>
              <a:buSzTx/>
              <a:buFont typeface="Arial MT"/>
              <a:buChar char="•"/>
              <a:tabLst>
                <a:tab pos="240665" algn="l"/>
                <a:tab pos="241935" algn="l"/>
              </a:tabLst>
              <a:defRPr/>
            </a:pPr>
            <a:r>
              <a:rPr kumimoji="0" sz="14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ORDER BY</a:t>
            </a:r>
            <a:r>
              <a:rPr kumimoji="0" sz="1400" b="1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clause</a:t>
            </a:r>
            <a:r>
              <a:rPr kumimoji="0" sz="1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is</a:t>
            </a:r>
            <a:r>
              <a:rPr kumimoji="0" sz="1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used</a:t>
            </a:r>
            <a:r>
              <a:rPr kumimoji="0" sz="1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to</a:t>
            </a:r>
            <a:r>
              <a:rPr kumimoji="0" sz="1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sort</a:t>
            </a:r>
            <a:r>
              <a:rPr kumimoji="0" sz="14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the</a:t>
            </a:r>
            <a:r>
              <a:rPr kumimoji="0" sz="1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data</a:t>
            </a:r>
            <a:r>
              <a:rPr kumimoji="0" sz="1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in</a:t>
            </a:r>
            <a:r>
              <a:rPr kumimoji="0" sz="1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ascending</a:t>
            </a:r>
            <a:r>
              <a:rPr kumimoji="0" sz="14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or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descending</a:t>
            </a:r>
            <a:r>
              <a:rPr kumimoji="0" sz="14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order,</a:t>
            </a:r>
            <a:r>
              <a:rPr kumimoji="0" sz="14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based</a:t>
            </a:r>
            <a:r>
              <a:rPr kumimoji="0" sz="1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on</a:t>
            </a:r>
            <a:r>
              <a:rPr kumimoji="0" sz="1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one</a:t>
            </a:r>
            <a:r>
              <a:rPr kumimoji="0" sz="1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or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more</a:t>
            </a:r>
            <a:r>
              <a:rPr kumimoji="0" sz="1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columns.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241300" marR="0" lvl="0" indent="-229235" algn="l" defTabSz="914400" rtl="0" eaLnBrk="1" fontAlgn="auto" latinLnBrk="0" hangingPunct="1">
              <a:lnSpc>
                <a:spcPct val="100000"/>
              </a:lnSpc>
              <a:spcBef>
                <a:spcPts val="1330"/>
              </a:spcBef>
              <a:spcAft>
                <a:spcPts val="0"/>
              </a:spcAft>
              <a:buClr>
                <a:srgbClr val="415487"/>
              </a:buClr>
              <a:buSzTx/>
              <a:buFontTx/>
              <a:buChar char="•"/>
              <a:tabLst>
                <a:tab pos="240665" algn="l"/>
                <a:tab pos="241935" algn="l"/>
              </a:tabLst>
              <a:defRPr/>
            </a:pP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Some</a:t>
            </a:r>
            <a:r>
              <a:rPr kumimoji="0" sz="1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databases</a:t>
            </a:r>
            <a:r>
              <a:rPr kumimoji="0" sz="14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sort</a:t>
            </a:r>
            <a:r>
              <a:rPr kumimoji="0" sz="1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the</a:t>
            </a:r>
            <a:r>
              <a:rPr kumimoji="0" sz="1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query</a:t>
            </a:r>
            <a:r>
              <a:rPr kumimoji="0" sz="1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results</a:t>
            </a:r>
            <a:r>
              <a:rPr kumimoji="0" sz="14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in</a:t>
            </a:r>
            <a:r>
              <a:rPr kumimoji="0" sz="1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an</a:t>
            </a:r>
            <a:r>
              <a:rPr kumimoji="0" sz="1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ascending</a:t>
            </a:r>
            <a:r>
              <a:rPr kumimoji="0" sz="14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order</a:t>
            </a:r>
            <a:r>
              <a:rPr kumimoji="0" sz="1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by</a:t>
            </a:r>
            <a:r>
              <a:rPr kumimoji="0" sz="1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default.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241300" marR="0" lvl="0" indent="-229235" algn="l" defTabSz="914400" rtl="0" eaLnBrk="1" fontAlgn="auto" latinLnBrk="0" hangingPunct="1">
              <a:lnSpc>
                <a:spcPct val="100000"/>
              </a:lnSpc>
              <a:spcBef>
                <a:spcPts val="1345"/>
              </a:spcBef>
              <a:spcAft>
                <a:spcPts val="0"/>
              </a:spcAft>
              <a:buClr>
                <a:srgbClr val="415487"/>
              </a:buClr>
              <a:buSzTx/>
              <a:buFontTx/>
              <a:buChar char="•"/>
              <a:tabLst>
                <a:tab pos="240665" algn="l"/>
                <a:tab pos="241935" algn="l"/>
              </a:tabLst>
              <a:defRPr/>
            </a:pP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SELECT</a:t>
            </a:r>
            <a:r>
              <a:rPr kumimoji="0" sz="14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column-list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927100" marR="6385560" lvl="0" indent="0" algn="l" defTabSz="914400" rtl="0" eaLnBrk="1" fontAlgn="auto" latinLnBrk="0" hangingPunct="1">
              <a:lnSpc>
                <a:spcPts val="3010"/>
              </a:lnSpc>
              <a:spcBef>
                <a:spcPts val="3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FROM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table_name </a:t>
            </a:r>
            <a:r>
              <a:rPr kumimoji="0" sz="1400" b="0" i="0" u="none" strike="noStrike" kern="1200" cap="none" spc="-3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[WHERE</a:t>
            </a:r>
            <a:r>
              <a:rPr kumimoji="0" sz="14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condition]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927100" marR="0" lvl="0" indent="0" algn="l" defTabSz="914400" rtl="0" eaLnBrk="1" fontAlgn="auto" latinLnBrk="0" hangingPunct="1">
              <a:lnSpc>
                <a:spcPct val="100000"/>
              </a:lnSpc>
              <a:spcBef>
                <a:spcPts val="103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[ORDER</a:t>
            </a:r>
            <a:r>
              <a:rPr kumimoji="0" sz="1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BY</a:t>
            </a:r>
            <a:r>
              <a:rPr kumimoji="0" sz="1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column1,</a:t>
            </a:r>
            <a:r>
              <a:rPr kumimoji="0" sz="14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column2,</a:t>
            </a:r>
            <a:r>
              <a:rPr kumimoji="0" sz="14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..</a:t>
            </a:r>
            <a:r>
              <a:rPr kumimoji="0" sz="1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columnN]</a:t>
            </a:r>
            <a:r>
              <a:rPr kumimoji="0" sz="14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[ASC</a:t>
            </a:r>
            <a:r>
              <a:rPr kumimoji="0" sz="1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|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DESC];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09243" y="925830"/>
            <a:ext cx="362521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GROUP</a:t>
            </a:r>
            <a:r>
              <a:rPr spc="-120" dirty="0"/>
              <a:t> </a:t>
            </a:r>
            <a:r>
              <a:rPr dirty="0"/>
              <a:t>BY</a:t>
            </a:r>
            <a:r>
              <a:rPr spc="-100" dirty="0"/>
              <a:t> </a:t>
            </a:r>
            <a:r>
              <a:rPr dirty="0"/>
              <a:t>Clause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09243" y="1702384"/>
            <a:ext cx="9344025" cy="3561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marR="0" lvl="0" indent="-229235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>
                <a:srgbClr val="415487"/>
              </a:buClr>
              <a:buSzTx/>
              <a:buFont typeface="Arial MT"/>
              <a:buChar char="•"/>
              <a:tabLst>
                <a:tab pos="240665" algn="l"/>
                <a:tab pos="241935" algn="l"/>
              </a:tabLst>
              <a:defRPr/>
            </a:pPr>
            <a:r>
              <a:rPr kumimoji="0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GROUP</a:t>
            </a:r>
            <a:r>
              <a:rPr kumimoji="0" sz="1400" b="1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BY</a:t>
            </a:r>
            <a:r>
              <a:rPr kumimoji="0" sz="1400" b="1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clause</a:t>
            </a:r>
            <a:r>
              <a:rPr kumimoji="0" sz="14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is used</a:t>
            </a:r>
            <a:r>
              <a:rPr kumimoji="0" sz="14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in collaboration</a:t>
            </a:r>
            <a:r>
              <a:rPr kumimoji="0" sz="14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with</a:t>
            </a:r>
            <a:r>
              <a:rPr kumimoji="0" sz="14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the</a:t>
            </a:r>
            <a:r>
              <a:rPr kumimoji="0" sz="1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SELECT</a:t>
            </a:r>
            <a:r>
              <a:rPr kumimoji="0" sz="14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statement</a:t>
            </a:r>
            <a:r>
              <a:rPr kumimoji="0" sz="14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to</a:t>
            </a:r>
            <a:r>
              <a:rPr kumimoji="0" sz="1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arrange</a:t>
            </a:r>
            <a:r>
              <a:rPr kumimoji="0" sz="14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identical</a:t>
            </a:r>
            <a:r>
              <a:rPr kumimoji="0" sz="1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data</a:t>
            </a:r>
            <a:r>
              <a:rPr kumimoji="0" sz="14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into</a:t>
            </a:r>
            <a:r>
              <a:rPr kumimoji="0" sz="1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groups.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289560" marR="0" lvl="0" indent="-277495" algn="l" defTabSz="914400" rtl="0" eaLnBrk="1" fontAlgn="auto" latinLnBrk="0" hangingPunct="1">
              <a:lnSpc>
                <a:spcPct val="100000"/>
              </a:lnSpc>
              <a:spcBef>
                <a:spcPts val="1335"/>
              </a:spcBef>
              <a:spcAft>
                <a:spcPts val="0"/>
              </a:spcAft>
              <a:buClr>
                <a:srgbClr val="415487"/>
              </a:buClr>
              <a:buSzTx/>
              <a:buFontTx/>
              <a:buChar char="•"/>
              <a:tabLst>
                <a:tab pos="289560" algn="l"/>
                <a:tab pos="290195" algn="l"/>
              </a:tabLst>
              <a:defRPr/>
            </a:pP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like</a:t>
            </a:r>
            <a:r>
              <a:rPr kumimoji="0" sz="1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"find</a:t>
            </a:r>
            <a:r>
              <a:rPr kumimoji="0" sz="14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the</a:t>
            </a:r>
            <a:r>
              <a:rPr kumimoji="0" sz="1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number</a:t>
            </a:r>
            <a:r>
              <a:rPr kumimoji="0" sz="14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of</a:t>
            </a:r>
            <a:r>
              <a:rPr kumimoji="0" sz="1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customers</a:t>
            </a:r>
            <a:r>
              <a:rPr kumimoji="0" sz="14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in</a:t>
            </a:r>
            <a:r>
              <a:rPr kumimoji="0" sz="1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each</a:t>
            </a:r>
            <a:r>
              <a:rPr kumimoji="0" sz="14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country".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241300" marR="5080" lvl="0" indent="-229235" algn="l" defTabSz="914400" rtl="0" eaLnBrk="1" fontAlgn="auto" latinLnBrk="0" hangingPunct="1">
              <a:lnSpc>
                <a:spcPct val="120000"/>
              </a:lnSpc>
              <a:spcBef>
                <a:spcPts val="1010"/>
              </a:spcBef>
              <a:spcAft>
                <a:spcPts val="0"/>
              </a:spcAft>
              <a:buClr>
                <a:srgbClr val="415487"/>
              </a:buClr>
              <a:buSzTx/>
              <a:buFontTx/>
              <a:buChar char="•"/>
              <a:tabLst>
                <a:tab pos="240665" algn="l"/>
                <a:tab pos="241935" algn="l"/>
              </a:tabLst>
              <a:defRPr/>
            </a:pP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Often</a:t>
            </a:r>
            <a:r>
              <a:rPr kumimoji="0" sz="1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used</a:t>
            </a:r>
            <a:r>
              <a:rPr kumimoji="0" sz="1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with</a:t>
            </a:r>
            <a:r>
              <a:rPr kumimoji="0" sz="140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aggregate</a:t>
            </a:r>
            <a:r>
              <a:rPr kumimoji="0" sz="14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functions</a:t>
            </a:r>
            <a:r>
              <a:rPr kumimoji="0" sz="14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(COUNT(),</a:t>
            </a:r>
            <a:r>
              <a:rPr kumimoji="0" sz="1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MAX(),</a:t>
            </a:r>
            <a:r>
              <a:rPr kumimoji="0" sz="14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MIN(), SUM(),</a:t>
            </a:r>
            <a:r>
              <a:rPr kumimoji="0" sz="1400" b="0" i="0" u="none" strike="noStrike" kern="1200" cap="none" spc="-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AVG())</a:t>
            </a:r>
            <a:r>
              <a:rPr kumimoji="0" sz="1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to</a:t>
            </a:r>
            <a:r>
              <a:rPr kumimoji="0" sz="1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group</a:t>
            </a:r>
            <a:r>
              <a:rPr kumimoji="0" sz="1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the</a:t>
            </a:r>
            <a:r>
              <a:rPr kumimoji="0" sz="1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result-set</a:t>
            </a:r>
            <a:r>
              <a:rPr kumimoji="0" sz="14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by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one</a:t>
            </a:r>
            <a:r>
              <a:rPr kumimoji="0" sz="1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or</a:t>
            </a:r>
            <a:r>
              <a:rPr kumimoji="0" sz="1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more </a:t>
            </a:r>
            <a:r>
              <a:rPr kumimoji="0" sz="1400" b="0" i="0" u="none" strike="noStrike" kern="1200" cap="none" spc="-3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columns.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241300" marR="0" lvl="0" indent="-229235" algn="l" defTabSz="914400" rtl="0" eaLnBrk="1" fontAlgn="auto" latinLnBrk="0" hangingPunct="1">
              <a:lnSpc>
                <a:spcPct val="100000"/>
              </a:lnSpc>
              <a:spcBef>
                <a:spcPts val="1330"/>
              </a:spcBef>
              <a:spcAft>
                <a:spcPts val="0"/>
              </a:spcAft>
              <a:buClr>
                <a:srgbClr val="415487"/>
              </a:buClr>
              <a:buSzTx/>
              <a:buFontTx/>
              <a:buChar char="•"/>
              <a:tabLst>
                <a:tab pos="240665" algn="l"/>
                <a:tab pos="241935" algn="l"/>
              </a:tabLst>
              <a:defRPr/>
            </a:pP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GROUP</a:t>
            </a:r>
            <a:r>
              <a:rPr kumimoji="0" sz="14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BY</a:t>
            </a:r>
            <a:r>
              <a:rPr kumimoji="0" sz="1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clause</a:t>
            </a:r>
            <a:r>
              <a:rPr kumimoji="0" sz="14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follows</a:t>
            </a:r>
            <a:r>
              <a:rPr kumimoji="0" sz="14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the</a:t>
            </a:r>
            <a:r>
              <a:rPr kumimoji="0" sz="1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WHERE</a:t>
            </a:r>
            <a:r>
              <a:rPr kumimoji="0" sz="1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clause</a:t>
            </a:r>
            <a:r>
              <a:rPr kumimoji="0" sz="14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in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 SELECT</a:t>
            </a:r>
            <a:r>
              <a:rPr kumimoji="0" sz="14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statement</a:t>
            </a:r>
            <a:r>
              <a:rPr kumimoji="0" sz="14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and</a:t>
            </a:r>
            <a:r>
              <a:rPr kumimoji="0" sz="1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precedes</a:t>
            </a:r>
            <a:r>
              <a:rPr kumimoji="0" sz="14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the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ORDER</a:t>
            </a:r>
            <a:r>
              <a:rPr kumimoji="0" sz="14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BY</a:t>
            </a:r>
            <a:r>
              <a:rPr kumimoji="0" sz="1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clause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241300" marR="0" lvl="0" indent="-229235" algn="l" defTabSz="914400" rtl="0" eaLnBrk="1" fontAlgn="auto" latinLnBrk="0" hangingPunct="1">
              <a:lnSpc>
                <a:spcPct val="100000"/>
              </a:lnSpc>
              <a:spcBef>
                <a:spcPts val="1335"/>
              </a:spcBef>
              <a:spcAft>
                <a:spcPts val="0"/>
              </a:spcAft>
              <a:buClr>
                <a:srgbClr val="415487"/>
              </a:buClr>
              <a:buSzTx/>
              <a:buFontTx/>
              <a:buChar char="•"/>
              <a:tabLst>
                <a:tab pos="240665" algn="l"/>
                <a:tab pos="241935" algn="l"/>
              </a:tabLst>
              <a:defRPr/>
            </a:pP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SELECT</a:t>
            </a:r>
            <a:r>
              <a:rPr kumimoji="0" sz="14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column1,</a:t>
            </a:r>
            <a:r>
              <a:rPr kumimoji="0" sz="14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column2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927100" marR="6699884" lvl="0" indent="0" algn="l" defTabSz="914400" rtl="0" eaLnBrk="1" fontAlgn="auto" latinLnBrk="0" hangingPunct="1">
              <a:lnSpc>
                <a:spcPct val="179300"/>
              </a:lnSpc>
              <a:spcBef>
                <a:spcPts val="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FROM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table_name </a:t>
            </a:r>
            <a:r>
              <a:rPr kumimoji="0" sz="14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WHERE</a:t>
            </a:r>
            <a:r>
              <a:rPr kumimoji="0" sz="14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[</a:t>
            </a:r>
            <a:r>
              <a:rPr kumimoji="0" sz="14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conditions</a:t>
            </a:r>
            <a:r>
              <a:rPr kumimoji="0" sz="14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]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927100" marR="5984875" lvl="0" indent="0" algn="l" defTabSz="914400" rtl="0" eaLnBrk="1" fontAlgn="auto" latinLnBrk="0" hangingPunct="1">
              <a:lnSpc>
                <a:spcPts val="302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GROUP</a:t>
            </a:r>
            <a:r>
              <a:rPr kumimoji="0" sz="14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BY</a:t>
            </a:r>
            <a:r>
              <a:rPr kumimoji="0" sz="14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column1,</a:t>
            </a:r>
            <a:r>
              <a:rPr kumimoji="0" sz="14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column2 </a:t>
            </a:r>
            <a:r>
              <a:rPr kumimoji="0" sz="1400" b="0" i="0" u="none" strike="noStrike" kern="1200" cap="none" spc="-3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ORDER</a:t>
            </a:r>
            <a:r>
              <a:rPr kumimoji="0" sz="1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BY</a:t>
            </a:r>
            <a:r>
              <a:rPr kumimoji="0" sz="14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column1,</a:t>
            </a:r>
            <a:r>
              <a:rPr kumimoji="0" sz="14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column2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09243" y="925830"/>
            <a:ext cx="302260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40" dirty="0"/>
              <a:t>HAVING</a:t>
            </a:r>
            <a:r>
              <a:rPr spc="-65" dirty="0"/>
              <a:t> </a:t>
            </a:r>
            <a:r>
              <a:rPr spc="-5" dirty="0"/>
              <a:t>Clause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09243" y="1630426"/>
            <a:ext cx="9255125" cy="39439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marR="0" lvl="0" indent="-229235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>
                <a:srgbClr val="415487"/>
              </a:buClr>
              <a:buSzTx/>
              <a:buFont typeface="Arial MT"/>
              <a:buChar char="•"/>
              <a:tabLst>
                <a:tab pos="240665" algn="l"/>
                <a:tab pos="241935" algn="l"/>
              </a:tabLst>
              <a:defRPr/>
            </a:pPr>
            <a:r>
              <a:rPr kumimoji="0" sz="1400" b="1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HAVING</a:t>
            </a:r>
            <a:r>
              <a:rPr kumimoji="0" sz="1400" b="1" i="0" u="none" strike="noStrike" kern="1200" cap="none" spc="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Clause</a:t>
            </a:r>
            <a:r>
              <a:rPr kumimoji="0" sz="1400" b="1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enables</a:t>
            </a:r>
            <a:r>
              <a:rPr kumimoji="0" sz="1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you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to</a:t>
            </a:r>
            <a:r>
              <a:rPr kumimoji="0" sz="1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specify</a:t>
            </a:r>
            <a:r>
              <a:rPr kumimoji="0" sz="14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conditions</a:t>
            </a:r>
            <a:r>
              <a:rPr kumimoji="0" sz="14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that</a:t>
            </a:r>
            <a:r>
              <a:rPr kumimoji="0" sz="1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filter</a:t>
            </a:r>
            <a:r>
              <a:rPr kumimoji="0" sz="1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which</a:t>
            </a:r>
            <a:r>
              <a:rPr kumimoji="0" sz="1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group</a:t>
            </a:r>
            <a:r>
              <a:rPr kumimoji="0" sz="14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results</a:t>
            </a:r>
            <a:r>
              <a:rPr kumimoji="0" sz="14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appear</a:t>
            </a:r>
            <a:r>
              <a:rPr kumimoji="0" sz="14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in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the</a:t>
            </a:r>
            <a:r>
              <a:rPr kumimoji="0" sz="1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results.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241300" marR="0" lvl="0" indent="-229235" algn="l" defTabSz="914400" rtl="0" eaLnBrk="1" fontAlgn="auto" latinLnBrk="0" hangingPunct="1">
              <a:lnSpc>
                <a:spcPct val="100000"/>
              </a:lnSpc>
              <a:spcBef>
                <a:spcPts val="1330"/>
              </a:spcBef>
              <a:spcAft>
                <a:spcPts val="0"/>
              </a:spcAft>
              <a:buClr>
                <a:srgbClr val="415487"/>
              </a:buClr>
              <a:buSzTx/>
              <a:buFontTx/>
              <a:buChar char="•"/>
              <a:tabLst>
                <a:tab pos="240665" algn="l"/>
                <a:tab pos="241935" algn="l"/>
              </a:tabLst>
              <a:defRPr/>
            </a:pP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The</a:t>
            </a:r>
            <a:r>
              <a:rPr kumimoji="0" sz="1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WHERE</a:t>
            </a:r>
            <a:r>
              <a:rPr kumimoji="0" sz="1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clause</a:t>
            </a:r>
            <a:r>
              <a:rPr kumimoji="0" sz="14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places</a:t>
            </a:r>
            <a:r>
              <a:rPr kumimoji="0" sz="14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conditions</a:t>
            </a:r>
            <a:r>
              <a:rPr kumimoji="0" sz="14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on</a:t>
            </a:r>
            <a:r>
              <a:rPr kumimoji="0" sz="1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the</a:t>
            </a:r>
            <a:r>
              <a:rPr kumimoji="0" sz="1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selected</a:t>
            </a:r>
            <a:r>
              <a:rPr kumimoji="0" sz="1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columns.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241300" marR="0" lvl="0" indent="-229235" algn="l" defTabSz="914400" rtl="0" eaLnBrk="1" fontAlgn="auto" latinLnBrk="0" hangingPunct="1">
              <a:lnSpc>
                <a:spcPct val="100000"/>
              </a:lnSpc>
              <a:spcBef>
                <a:spcPts val="1345"/>
              </a:spcBef>
              <a:spcAft>
                <a:spcPts val="0"/>
              </a:spcAft>
              <a:buClr>
                <a:srgbClr val="415487"/>
              </a:buClr>
              <a:buSzTx/>
              <a:buFontTx/>
              <a:buChar char="•"/>
              <a:tabLst>
                <a:tab pos="240665" algn="l"/>
                <a:tab pos="241935" algn="l"/>
              </a:tabLst>
              <a:defRPr/>
            </a:pP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Whereas</a:t>
            </a:r>
            <a:r>
              <a:rPr kumimoji="0" sz="14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the</a:t>
            </a:r>
            <a:r>
              <a:rPr kumimoji="0" sz="1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HAVING</a:t>
            </a:r>
            <a:r>
              <a:rPr kumimoji="0" sz="1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clause</a:t>
            </a:r>
            <a:r>
              <a:rPr kumimoji="0" sz="14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places</a:t>
            </a:r>
            <a:r>
              <a:rPr kumimoji="0" sz="14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conditions</a:t>
            </a:r>
            <a:r>
              <a:rPr kumimoji="0" sz="14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on</a:t>
            </a:r>
            <a:r>
              <a:rPr kumimoji="0" sz="1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groups</a:t>
            </a:r>
            <a:r>
              <a:rPr kumimoji="0" sz="14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created</a:t>
            </a:r>
            <a:r>
              <a:rPr kumimoji="0" sz="14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by</a:t>
            </a:r>
            <a:r>
              <a:rPr kumimoji="0" sz="1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the</a:t>
            </a:r>
            <a:r>
              <a:rPr kumimoji="0" sz="1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GROUP</a:t>
            </a:r>
            <a:r>
              <a:rPr kumimoji="0" sz="14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BY</a:t>
            </a:r>
            <a:r>
              <a:rPr kumimoji="0" sz="14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clause.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241300" marR="5080" lvl="0" indent="-229235" algn="l" defTabSz="914400" rtl="0" eaLnBrk="1" fontAlgn="auto" latinLnBrk="0" hangingPunct="1">
              <a:lnSpc>
                <a:spcPct val="120000"/>
              </a:lnSpc>
              <a:spcBef>
                <a:spcPts val="994"/>
              </a:spcBef>
              <a:spcAft>
                <a:spcPts val="0"/>
              </a:spcAft>
              <a:buClr>
                <a:srgbClr val="415487"/>
              </a:buClr>
              <a:buSzTx/>
              <a:buFontTx/>
              <a:buChar char="•"/>
              <a:tabLst>
                <a:tab pos="240665" algn="l"/>
                <a:tab pos="241935" algn="l"/>
              </a:tabLst>
              <a:defRPr/>
            </a:pP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The</a:t>
            </a:r>
            <a:r>
              <a:rPr kumimoji="0" sz="1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HAVING</a:t>
            </a:r>
            <a:r>
              <a:rPr kumimoji="0" sz="140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clause</a:t>
            </a:r>
            <a:r>
              <a:rPr kumimoji="0" sz="14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must</a:t>
            </a:r>
            <a:r>
              <a:rPr kumimoji="0" sz="1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follow</a:t>
            </a:r>
            <a:r>
              <a:rPr kumimoji="0" sz="1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the</a:t>
            </a:r>
            <a:r>
              <a:rPr kumimoji="0" sz="1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GROUP</a:t>
            </a:r>
            <a:r>
              <a:rPr kumimoji="0" sz="1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BY</a:t>
            </a:r>
            <a:r>
              <a:rPr kumimoji="0" sz="1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clause</a:t>
            </a:r>
            <a:r>
              <a:rPr kumimoji="0" sz="14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in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query</a:t>
            </a:r>
            <a:r>
              <a:rPr kumimoji="0" sz="1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and</a:t>
            </a:r>
            <a:r>
              <a:rPr kumimoji="0" sz="1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must</a:t>
            </a:r>
            <a:r>
              <a:rPr kumimoji="0" sz="1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also</a:t>
            </a:r>
            <a:r>
              <a:rPr kumimoji="0" sz="1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precede</a:t>
            </a:r>
            <a:r>
              <a:rPr kumimoji="0" sz="14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the</a:t>
            </a:r>
            <a:r>
              <a:rPr kumimoji="0" sz="1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ORDER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BY</a:t>
            </a:r>
            <a:r>
              <a:rPr kumimoji="0" sz="1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clause</a:t>
            </a:r>
            <a:r>
              <a:rPr kumimoji="0" sz="1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if </a:t>
            </a:r>
            <a:r>
              <a:rPr kumimoji="0" sz="1400" b="0" i="0" u="none" strike="noStrike" kern="1200" cap="none" spc="-3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used.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241300" marR="0" lvl="0" indent="-229235" algn="l" defTabSz="914400" rtl="0" eaLnBrk="1" fontAlgn="auto" latinLnBrk="0" hangingPunct="1">
              <a:lnSpc>
                <a:spcPct val="100000"/>
              </a:lnSpc>
              <a:spcBef>
                <a:spcPts val="1335"/>
              </a:spcBef>
              <a:spcAft>
                <a:spcPts val="0"/>
              </a:spcAft>
              <a:buClr>
                <a:srgbClr val="415487"/>
              </a:buClr>
              <a:buSzTx/>
              <a:buFontTx/>
              <a:buChar char="•"/>
              <a:tabLst>
                <a:tab pos="240665" algn="l"/>
                <a:tab pos="241935" algn="l"/>
              </a:tabLst>
              <a:defRPr/>
            </a:pP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SELECT</a:t>
            </a:r>
            <a:r>
              <a:rPr kumimoji="0" sz="14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column1,</a:t>
            </a:r>
            <a:r>
              <a:rPr kumimoji="0" sz="14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column2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927100" marR="6610984" lvl="0" indent="0" algn="l" defTabSz="914400" rtl="0" eaLnBrk="1" fontAlgn="auto" latinLnBrk="0" hangingPunct="1">
              <a:lnSpc>
                <a:spcPct val="179400"/>
              </a:lnSpc>
              <a:spcBef>
                <a:spcPts val="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FROM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table1, table2 </a:t>
            </a:r>
            <a:r>
              <a:rPr kumimoji="0" sz="14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WHERE</a:t>
            </a:r>
            <a:r>
              <a:rPr kumimoji="0" sz="14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[</a:t>
            </a:r>
            <a:r>
              <a:rPr kumimoji="0" sz="14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conditions</a:t>
            </a:r>
            <a:r>
              <a:rPr kumimoji="0" sz="14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]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927100" marR="5895340" lvl="0" indent="0" algn="l" defTabSz="914400" rtl="0" eaLnBrk="1" fontAlgn="auto" latinLnBrk="0" hangingPunct="1">
              <a:lnSpc>
                <a:spcPts val="3020"/>
              </a:lnSpc>
              <a:spcBef>
                <a:spcPts val="3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GROUP</a:t>
            </a:r>
            <a:r>
              <a:rPr kumimoji="0" sz="14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BY</a:t>
            </a:r>
            <a:r>
              <a:rPr kumimoji="0" sz="14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column1,</a:t>
            </a:r>
            <a:r>
              <a:rPr kumimoji="0" sz="14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column2 </a:t>
            </a:r>
            <a:r>
              <a:rPr kumimoji="0" sz="1400" b="0" i="0" u="none" strike="noStrike" kern="1200" cap="none" spc="-3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HAVING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[</a:t>
            </a:r>
            <a:r>
              <a:rPr kumimoji="0" sz="1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conditions</a:t>
            </a:r>
            <a:r>
              <a:rPr kumimoji="0" sz="14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]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927100" marR="0" lvl="0" indent="0" algn="l" defTabSz="914400" rtl="0" eaLnBrk="1" fontAlgn="auto" latinLnBrk="0" hangingPunct="1">
              <a:lnSpc>
                <a:spcPct val="10000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ORDER</a:t>
            </a:r>
            <a:r>
              <a:rPr kumimoji="0" sz="1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BY</a:t>
            </a:r>
            <a:r>
              <a:rPr kumimoji="0" sz="14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column1,</a:t>
            </a:r>
            <a:r>
              <a:rPr kumimoji="0" sz="14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column2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3_page-0001">
            <a:extLst>
              <a:ext uri="{FF2B5EF4-FFF2-40B4-BE49-F238E27FC236}">
                <a16:creationId xmlns:a16="http://schemas.microsoft.com/office/drawing/2014/main" id="{A8E5DFFB-0679-AF71-3440-26C0D55BE74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36763"/>
            <a:ext cx="12192000" cy="278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25711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72.png">
            <a:extLst>
              <a:ext uri="{FF2B5EF4-FFF2-40B4-BE49-F238E27FC236}">
                <a16:creationId xmlns:a16="http://schemas.microsoft.com/office/drawing/2014/main" id="{6681CA86-5EF2-DAA6-BA26-E9E23F013863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356610" y="42545"/>
            <a:ext cx="5478780" cy="6772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8471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42E6424-E4E6-8DDD-1F6E-C8EB70D5555F}"/>
              </a:ext>
            </a:extLst>
          </p:cNvPr>
          <p:cNvSpPr txBox="1"/>
          <p:nvPr/>
        </p:nvSpPr>
        <p:spPr>
          <a:xfrm>
            <a:off x="742071" y="707548"/>
            <a:ext cx="6098344" cy="4926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6255" marR="0">
              <a:lnSpc>
                <a:spcPts val="16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Recap:</a:t>
            </a:r>
          </a:p>
          <a:p>
            <a:pPr marL="516255" marR="0">
              <a:lnSpc>
                <a:spcPts val="1600"/>
              </a:lnSpc>
              <a:spcBef>
                <a:spcPts val="0"/>
              </a:spcBef>
              <a:spcAft>
                <a:spcPts val="0"/>
              </a:spcAft>
            </a:pPr>
            <a:endParaRPr lang="en-US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516255" marR="0">
              <a:lnSpc>
                <a:spcPts val="16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DECLARE</a:t>
            </a:r>
            <a:r>
              <a:rPr lang="en-US" sz="1800" b="1" spc="-2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@VAR</a:t>
            </a:r>
            <a:r>
              <a:rPr lang="en-US" sz="18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DECIMAL(6,2)</a:t>
            </a:r>
            <a:endParaRPr lang="en-US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516255" marR="0">
              <a:spcBef>
                <a:spcPts val="1195"/>
              </a:spcBef>
              <a:spcAft>
                <a:spcPts val="0"/>
              </a:spcAft>
            </a:pP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SET</a:t>
            </a:r>
            <a:r>
              <a:rPr lang="en-US" sz="1800" b="1" spc="-2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@VAR=100.55</a:t>
            </a:r>
            <a:endParaRPr lang="en-US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516255" marR="0">
              <a:spcBef>
                <a:spcPts val="1190"/>
              </a:spcBef>
              <a:spcAft>
                <a:spcPts val="0"/>
              </a:spcAft>
            </a:pP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SELECT</a:t>
            </a:r>
            <a:r>
              <a:rPr lang="en-US" sz="1800" b="1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@var</a:t>
            </a:r>
          </a:p>
          <a:p>
            <a:pPr marL="516255" marR="0">
              <a:spcBef>
                <a:spcPts val="1190"/>
              </a:spcBef>
              <a:spcAft>
                <a:spcPts val="0"/>
              </a:spcAft>
            </a:pPr>
            <a:endParaRPr lang="en-US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516255" marR="0">
              <a:spcBef>
                <a:spcPts val="1190"/>
              </a:spcBef>
              <a:spcAft>
                <a:spcPts val="0"/>
              </a:spcAft>
            </a:pPr>
            <a:endParaRPr lang="en-US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516255" marR="0">
              <a:spcBef>
                <a:spcPts val="1190"/>
              </a:spcBef>
              <a:spcAft>
                <a:spcPts val="0"/>
              </a:spcAft>
            </a:pPr>
            <a:endParaRPr lang="en-US" sz="1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516255" marR="0">
              <a:spcBef>
                <a:spcPts val="1190"/>
              </a:spcBef>
              <a:spcAft>
                <a:spcPts val="0"/>
              </a:spcAft>
            </a:pPr>
            <a:endParaRPr lang="en-US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516255" marR="0">
              <a:spcBef>
                <a:spcPts val="445"/>
              </a:spcBef>
              <a:spcAft>
                <a:spcPts val="0"/>
              </a:spcAft>
            </a:pP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DECLARE</a:t>
            </a:r>
            <a:r>
              <a:rPr lang="en-US" sz="1800" b="1" spc="-2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@b</a:t>
            </a:r>
            <a:r>
              <a:rPr lang="en-US" sz="18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char(5);</a:t>
            </a:r>
          </a:p>
          <a:p>
            <a:pPr marL="0" marR="0">
              <a:spcBef>
                <a:spcPts val="10"/>
              </a:spcBef>
              <a:spcAft>
                <a:spcPts val="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</a:p>
          <a:p>
            <a:pPr marL="516255" marR="0"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SET</a:t>
            </a:r>
            <a:r>
              <a:rPr lang="en-US" sz="1800" b="1" spc="-2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@b='SQL';</a:t>
            </a:r>
          </a:p>
          <a:p>
            <a:pPr marL="0" marR="0">
              <a:spcBef>
                <a:spcPts val="50"/>
              </a:spcBef>
              <a:spcAft>
                <a:spcPts val="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</a:p>
          <a:p>
            <a:pPr marL="516255" marR="0">
              <a:spcBef>
                <a:spcPts val="5"/>
              </a:spcBef>
              <a:spcAft>
                <a:spcPts val="0"/>
              </a:spcAft>
            </a:pP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SELECT</a:t>
            </a:r>
            <a:r>
              <a:rPr lang="en-US" sz="1800" b="1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@b</a:t>
            </a:r>
          </a:p>
          <a:p>
            <a:pPr marL="516255" marR="0">
              <a:spcBef>
                <a:spcPts val="1190"/>
              </a:spcBef>
              <a:spcAft>
                <a:spcPts val="0"/>
              </a:spcAft>
            </a:pPr>
            <a:endParaRPr lang="en-US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0FA0C-A3AB-056A-9BF7-6C3EBEBCEC76}"/>
              </a:ext>
            </a:extLst>
          </p:cNvPr>
          <p:cNvSpPr txBox="1"/>
          <p:nvPr/>
        </p:nvSpPr>
        <p:spPr>
          <a:xfrm>
            <a:off x="5553222" y="2801711"/>
            <a:ext cx="6098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DECLARE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@a int;</a:t>
            </a:r>
            <a:r>
              <a:rPr lang="en-US" sz="1800" spc="-33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SET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@a=2;</a:t>
            </a:r>
            <a:r>
              <a:rPr lang="en-US" sz="1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SELECT</a:t>
            </a:r>
            <a:r>
              <a:rPr lang="en-US" sz="1800" b="1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@a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849442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3_page-0002">
            <a:extLst>
              <a:ext uri="{FF2B5EF4-FFF2-40B4-BE49-F238E27FC236}">
                <a16:creationId xmlns:a16="http://schemas.microsoft.com/office/drawing/2014/main" id="{A478037C-A7A5-80E3-8E67-43F09531CDC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3075"/>
            <a:ext cx="12192000" cy="5910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06062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3_page-0003">
            <a:extLst>
              <a:ext uri="{FF2B5EF4-FFF2-40B4-BE49-F238E27FC236}">
                <a16:creationId xmlns:a16="http://schemas.microsoft.com/office/drawing/2014/main" id="{6E2BFDAF-983F-8AF2-09A5-C145522E5D7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68363"/>
            <a:ext cx="12192000" cy="512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93956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3_page-0004">
            <a:extLst>
              <a:ext uri="{FF2B5EF4-FFF2-40B4-BE49-F238E27FC236}">
                <a16:creationId xmlns:a16="http://schemas.microsoft.com/office/drawing/2014/main" id="{4EAF01CD-EB3B-59BE-1F11-6E322616812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92200"/>
            <a:ext cx="12192000" cy="4672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2317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2023-09-12 125949">
            <a:extLst>
              <a:ext uri="{FF2B5EF4-FFF2-40B4-BE49-F238E27FC236}">
                <a16:creationId xmlns:a16="http://schemas.microsoft.com/office/drawing/2014/main" id="{0D60DF6E-B720-B082-E5FE-1D7E7683ADB4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80"/>
          <a:stretch/>
        </p:blipFill>
        <p:spPr>
          <a:xfrm>
            <a:off x="0" y="2799471"/>
            <a:ext cx="12192000" cy="1513767"/>
          </a:xfrm>
          <a:prstGeom prst="rect">
            <a:avLst/>
          </a:prstGeom>
        </p:spPr>
      </p:pic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AF30F50F-82D9-53EA-3CF3-3774A54E34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9562485"/>
              </p:ext>
            </p:extLst>
          </p:nvPr>
        </p:nvGraphicFramePr>
        <p:xfrm>
          <a:off x="4256258" y="1591863"/>
          <a:ext cx="3679484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39742">
                  <a:extLst>
                    <a:ext uri="{9D8B030D-6E8A-4147-A177-3AD203B41FA5}">
                      <a16:colId xmlns:a16="http://schemas.microsoft.com/office/drawing/2014/main" val="3739140592"/>
                    </a:ext>
                  </a:extLst>
                </a:gridCol>
                <a:gridCol w="1839742">
                  <a:extLst>
                    <a:ext uri="{9D8B030D-6E8A-4147-A177-3AD203B41FA5}">
                      <a16:colId xmlns:a16="http://schemas.microsoft.com/office/drawing/2014/main" val="42525788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12919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1587554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3_page-0008">
            <a:extLst>
              <a:ext uri="{FF2B5EF4-FFF2-40B4-BE49-F238E27FC236}">
                <a16:creationId xmlns:a16="http://schemas.microsoft.com/office/drawing/2014/main" id="{9D64590A-E52B-2849-8F85-B1D654A191A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74725"/>
            <a:ext cx="12192000" cy="4906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4646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3_page-0010">
            <a:extLst>
              <a:ext uri="{FF2B5EF4-FFF2-40B4-BE49-F238E27FC236}">
                <a16:creationId xmlns:a16="http://schemas.microsoft.com/office/drawing/2014/main" id="{D5DA5E00-A5F1-431A-885B-76F0F8229B3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01813"/>
            <a:ext cx="12192000" cy="3252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26817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3_page-0011">
            <a:extLst>
              <a:ext uri="{FF2B5EF4-FFF2-40B4-BE49-F238E27FC236}">
                <a16:creationId xmlns:a16="http://schemas.microsoft.com/office/drawing/2014/main" id="{A34158AD-9E15-2E58-6C57-AB1373BDBCA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28713"/>
            <a:ext cx="12192000" cy="460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4701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3_page-0012">
            <a:extLst>
              <a:ext uri="{FF2B5EF4-FFF2-40B4-BE49-F238E27FC236}">
                <a16:creationId xmlns:a16="http://schemas.microsoft.com/office/drawing/2014/main" id="{5DE29AA6-63B2-4482-8918-29C793275CE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92188"/>
            <a:ext cx="12192000" cy="487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40031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3_page-0013">
            <a:extLst>
              <a:ext uri="{FF2B5EF4-FFF2-40B4-BE49-F238E27FC236}">
                <a16:creationId xmlns:a16="http://schemas.microsoft.com/office/drawing/2014/main" id="{E0DFBC16-3335-C246-0189-3B0A14B37F6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19188"/>
            <a:ext cx="12192000" cy="461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72746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3_page-0014">
            <a:extLst>
              <a:ext uri="{FF2B5EF4-FFF2-40B4-BE49-F238E27FC236}">
                <a16:creationId xmlns:a16="http://schemas.microsoft.com/office/drawing/2014/main" id="{DC5299EE-E039-7279-2CD8-A0BC8DE68EE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65200"/>
            <a:ext cx="12192000" cy="4926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5365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3_page-0015">
            <a:extLst>
              <a:ext uri="{FF2B5EF4-FFF2-40B4-BE49-F238E27FC236}">
                <a16:creationId xmlns:a16="http://schemas.microsoft.com/office/drawing/2014/main" id="{85015D6A-6057-4800-7D43-5D1048D305A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11263"/>
            <a:ext cx="12192000" cy="4433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52780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3_page-0016">
            <a:extLst>
              <a:ext uri="{FF2B5EF4-FFF2-40B4-BE49-F238E27FC236}">
                <a16:creationId xmlns:a16="http://schemas.microsoft.com/office/drawing/2014/main" id="{F6E87755-D936-B7C4-451F-272F333B3FA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96950"/>
            <a:ext cx="12192000" cy="486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74082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3_page-0018">
            <a:extLst>
              <a:ext uri="{FF2B5EF4-FFF2-40B4-BE49-F238E27FC236}">
                <a16:creationId xmlns:a16="http://schemas.microsoft.com/office/drawing/2014/main" id="{446FADC8-5CCC-ADE6-AF83-6792EDDCC0C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38325"/>
            <a:ext cx="12192000" cy="318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86109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3_page-0019">
            <a:extLst>
              <a:ext uri="{FF2B5EF4-FFF2-40B4-BE49-F238E27FC236}">
                <a16:creationId xmlns:a16="http://schemas.microsoft.com/office/drawing/2014/main" id="{D22B1DEF-DDBE-C77D-3F7E-B9219475EC4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8163"/>
            <a:ext cx="12192000" cy="5780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7546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5765909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3_page-0020">
            <a:extLst>
              <a:ext uri="{FF2B5EF4-FFF2-40B4-BE49-F238E27FC236}">
                <a16:creationId xmlns:a16="http://schemas.microsoft.com/office/drawing/2014/main" id="{0045017D-7AAD-C8D4-345B-5F6C2D04D52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92288"/>
            <a:ext cx="12192000" cy="3271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55679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3_page-0021">
            <a:extLst>
              <a:ext uri="{FF2B5EF4-FFF2-40B4-BE49-F238E27FC236}">
                <a16:creationId xmlns:a16="http://schemas.microsoft.com/office/drawing/2014/main" id="{206231D2-79A8-BC64-D735-F26320DF84E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6400"/>
            <a:ext cx="12192000" cy="6043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72379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3_page-0022">
            <a:extLst>
              <a:ext uri="{FF2B5EF4-FFF2-40B4-BE49-F238E27FC236}">
                <a16:creationId xmlns:a16="http://schemas.microsoft.com/office/drawing/2014/main" id="{9FCFF228-F0F7-2F4E-A109-8B4E7D6D4F2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0075"/>
            <a:ext cx="12192000" cy="5656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11195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3_page-0023">
            <a:extLst>
              <a:ext uri="{FF2B5EF4-FFF2-40B4-BE49-F238E27FC236}">
                <a16:creationId xmlns:a16="http://schemas.microsoft.com/office/drawing/2014/main" id="{5EB9BD77-6F2C-FEBA-4F70-2E3CFF9A160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17575"/>
            <a:ext cx="12192000" cy="5021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71492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3_page-0024">
            <a:extLst>
              <a:ext uri="{FF2B5EF4-FFF2-40B4-BE49-F238E27FC236}">
                <a16:creationId xmlns:a16="http://schemas.microsoft.com/office/drawing/2014/main" id="{39AEB348-BB19-19E8-3EF0-10F6809EBA2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03275"/>
            <a:ext cx="12192000" cy="5249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37188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E0E2243-DF29-4F5A-6136-CEEA57480E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1309" y="121633"/>
            <a:ext cx="8329382" cy="6614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38975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2 chapter2 (2)_page-0001">
            <a:extLst>
              <a:ext uri="{FF2B5EF4-FFF2-40B4-BE49-F238E27FC236}">
                <a16:creationId xmlns:a16="http://schemas.microsoft.com/office/drawing/2014/main" id="{83959EA2-D4B9-485C-66F6-FECD66AA035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87588"/>
            <a:ext cx="12192000" cy="2282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93802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2 chapter2 (2)_page-0002">
            <a:extLst>
              <a:ext uri="{FF2B5EF4-FFF2-40B4-BE49-F238E27FC236}">
                <a16:creationId xmlns:a16="http://schemas.microsoft.com/office/drawing/2014/main" id="{A49CBC38-D3ED-0475-78DF-BB5D2BCBD67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4363"/>
            <a:ext cx="12192000" cy="5627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75963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2 chapter2 (2)_page-0003">
            <a:extLst>
              <a:ext uri="{FF2B5EF4-FFF2-40B4-BE49-F238E27FC236}">
                <a16:creationId xmlns:a16="http://schemas.microsoft.com/office/drawing/2014/main" id="{A374C1E9-9DEF-2393-0846-1436935E458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0063"/>
            <a:ext cx="12192000" cy="585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79478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2 chapter2 (2)_page-0004">
            <a:extLst>
              <a:ext uri="{FF2B5EF4-FFF2-40B4-BE49-F238E27FC236}">
                <a16:creationId xmlns:a16="http://schemas.microsoft.com/office/drawing/2014/main" id="{D7ACFC90-6D68-7255-FD77-A8B0D36E3B1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5300"/>
            <a:ext cx="12192000" cy="586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0993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07414" y="2933826"/>
            <a:ext cx="852360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285" dirty="0">
                <a:latin typeface="Verdana"/>
                <a:cs typeface="Verdana"/>
              </a:rPr>
              <a:t>Welcome</a:t>
            </a:r>
            <a:r>
              <a:rPr sz="4000" spc="-210" dirty="0">
                <a:latin typeface="Verdana"/>
                <a:cs typeface="Verdana"/>
              </a:rPr>
              <a:t> </a:t>
            </a:r>
            <a:r>
              <a:rPr sz="4000" spc="-409" dirty="0">
                <a:latin typeface="Verdana"/>
                <a:cs typeface="Verdana"/>
              </a:rPr>
              <a:t>to</a:t>
            </a:r>
            <a:r>
              <a:rPr sz="4000" spc="-250" dirty="0">
                <a:latin typeface="Verdana"/>
                <a:cs typeface="Verdana"/>
              </a:rPr>
              <a:t> </a:t>
            </a:r>
            <a:r>
              <a:rPr sz="4000" spc="-495" dirty="0">
                <a:latin typeface="Verdana"/>
                <a:cs typeface="Verdana"/>
              </a:rPr>
              <a:t>Ba</a:t>
            </a:r>
            <a:r>
              <a:rPr sz="4000" spc="-395" dirty="0">
                <a:latin typeface="Verdana"/>
                <a:cs typeface="Verdana"/>
              </a:rPr>
              <a:t>s</a:t>
            </a:r>
            <a:r>
              <a:rPr sz="4000" spc="-105" dirty="0">
                <a:latin typeface="Verdana"/>
                <a:cs typeface="Verdana"/>
              </a:rPr>
              <a:t>ic</a:t>
            </a:r>
            <a:r>
              <a:rPr sz="4000" spc="-235" dirty="0">
                <a:latin typeface="Verdana"/>
                <a:cs typeface="Verdana"/>
              </a:rPr>
              <a:t> </a:t>
            </a:r>
            <a:r>
              <a:rPr sz="4000" spc="-575" dirty="0">
                <a:latin typeface="Verdana"/>
                <a:cs typeface="Verdana"/>
              </a:rPr>
              <a:t>SQ</a:t>
            </a:r>
            <a:r>
              <a:rPr sz="4000" spc="-465" dirty="0">
                <a:latin typeface="Verdana"/>
                <a:cs typeface="Verdana"/>
              </a:rPr>
              <a:t>L</a:t>
            </a:r>
            <a:r>
              <a:rPr sz="4000" spc="-240" dirty="0">
                <a:latin typeface="Verdana"/>
                <a:cs typeface="Verdana"/>
              </a:rPr>
              <a:t> </a:t>
            </a:r>
            <a:r>
              <a:rPr sz="4000" spc="-275" dirty="0">
                <a:latin typeface="Verdana"/>
                <a:cs typeface="Verdana"/>
              </a:rPr>
              <a:t>Commands</a:t>
            </a:r>
            <a:endParaRPr sz="40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2 chapter2 (2)_page-0005">
            <a:extLst>
              <a:ext uri="{FF2B5EF4-FFF2-40B4-BE49-F238E27FC236}">
                <a16:creationId xmlns:a16="http://schemas.microsoft.com/office/drawing/2014/main" id="{2E70BDBC-CAEF-0ECE-E4CF-B86AF28FA8A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1475"/>
            <a:ext cx="12192000" cy="611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56786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2 chapter2 (2)_page-0006">
            <a:extLst>
              <a:ext uri="{FF2B5EF4-FFF2-40B4-BE49-F238E27FC236}">
                <a16:creationId xmlns:a16="http://schemas.microsoft.com/office/drawing/2014/main" id="{D16F91EC-4A05-A920-5E84-8180871C482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3375"/>
            <a:ext cx="12192000" cy="619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63228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2 chapter2 (2)_page-0007">
            <a:extLst>
              <a:ext uri="{FF2B5EF4-FFF2-40B4-BE49-F238E27FC236}">
                <a16:creationId xmlns:a16="http://schemas.microsoft.com/office/drawing/2014/main" id="{F52E4020-C51A-4E23-268A-01C2303A46B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7213"/>
            <a:ext cx="12192000" cy="5741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86923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2 chapter2 (2)_page-0008">
            <a:extLst>
              <a:ext uri="{FF2B5EF4-FFF2-40B4-BE49-F238E27FC236}">
                <a16:creationId xmlns:a16="http://schemas.microsoft.com/office/drawing/2014/main" id="{164218D8-7DE7-53CE-66F1-87CECC291D1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2913"/>
            <a:ext cx="12192000" cy="597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2949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4EBDF85-5EFF-B614-6D6B-B612630344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309" y="414723"/>
            <a:ext cx="10215827" cy="6028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27183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2 chapter2 (2)_page-0009">
            <a:extLst>
              <a:ext uri="{FF2B5EF4-FFF2-40B4-BE49-F238E27FC236}">
                <a16:creationId xmlns:a16="http://schemas.microsoft.com/office/drawing/2014/main" id="{A3011267-99F9-B287-BDCA-24835B52319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33475"/>
            <a:ext cx="12192000" cy="459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97777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2 chapter2 (2)_page-0010">
            <a:extLst>
              <a:ext uri="{FF2B5EF4-FFF2-40B4-BE49-F238E27FC236}">
                <a16:creationId xmlns:a16="http://schemas.microsoft.com/office/drawing/2014/main" id="{818A30F8-A85B-2F52-8926-63924F8C380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8138"/>
            <a:ext cx="12192000" cy="618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19788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2 chapter2 (2)_page-0011">
            <a:extLst>
              <a:ext uri="{FF2B5EF4-FFF2-40B4-BE49-F238E27FC236}">
                <a16:creationId xmlns:a16="http://schemas.microsoft.com/office/drawing/2014/main" id="{D954D3C8-EB3D-B83F-306E-0CB7AB2DE1C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79550"/>
            <a:ext cx="12192000" cy="389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68041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2 chapter2 (2)_page-0017">
            <a:extLst>
              <a:ext uri="{FF2B5EF4-FFF2-40B4-BE49-F238E27FC236}">
                <a16:creationId xmlns:a16="http://schemas.microsoft.com/office/drawing/2014/main" id="{0E359149-7689-B530-5E9B-B82A3CC52EC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5763"/>
            <a:ext cx="12192000" cy="608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82398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2 chapter2 (2)_page-0018">
            <a:extLst>
              <a:ext uri="{FF2B5EF4-FFF2-40B4-BE49-F238E27FC236}">
                <a16:creationId xmlns:a16="http://schemas.microsoft.com/office/drawing/2014/main" id="{F5731720-AA51-BECB-BDA3-5CF6D1AAB48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1638"/>
            <a:ext cx="12192000" cy="6053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8131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237</TotalTime>
  <Words>3557</Words>
  <Application>Microsoft Office PowerPoint</Application>
  <PresentationFormat>Widescreen</PresentationFormat>
  <Paragraphs>407</Paragraphs>
  <Slides>146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146</vt:i4>
      </vt:variant>
    </vt:vector>
  </HeadingPairs>
  <TitlesOfParts>
    <vt:vector size="154" baseType="lpstr">
      <vt:lpstr>Arial</vt:lpstr>
      <vt:lpstr>Arial MT</vt:lpstr>
      <vt:lpstr>Calibri</vt:lpstr>
      <vt:lpstr>Calibri Light</vt:lpstr>
      <vt:lpstr>Times New Roman</vt:lpstr>
      <vt:lpstr>Verdana</vt:lpstr>
      <vt:lpstr>Office Theme</vt:lpstr>
      <vt:lpstr>1_Office Theme</vt:lpstr>
      <vt:lpstr>SQL Day 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Welcome to Basic SQL Commands</vt:lpstr>
      <vt:lpstr>PowerPoint Presentation</vt:lpstr>
      <vt:lpstr>What is a SQL Statement and types  of SQL statements</vt:lpstr>
      <vt:lpstr>SQL statements defined…</vt:lpstr>
      <vt:lpstr>SQL statements examples…</vt:lpstr>
      <vt:lpstr>Types of SQL Statements…</vt:lpstr>
      <vt:lpstr>DML Statements with examples</vt:lpstr>
      <vt:lpstr>DML statements defined…</vt:lpstr>
      <vt:lpstr>SELECT statements…</vt:lpstr>
      <vt:lpstr>Insert statements…</vt:lpstr>
      <vt:lpstr>Update statements…</vt:lpstr>
      <vt:lpstr>Delete statements…</vt:lpstr>
      <vt:lpstr>DDL Statements with examples</vt:lpstr>
      <vt:lpstr>DDL statements defined…</vt:lpstr>
      <vt:lpstr>CREATE statements…</vt:lpstr>
      <vt:lpstr>Alter statements…</vt:lpstr>
      <vt:lpstr>DROP statements…</vt:lpstr>
      <vt:lpstr>Truncate statements…</vt:lpstr>
      <vt:lpstr>DCL Statements with examples</vt:lpstr>
      <vt:lpstr>DCL statements defined…</vt:lpstr>
      <vt:lpstr>GRANT statements…</vt:lpstr>
      <vt:lpstr>REVOKE statements…</vt:lpstr>
      <vt:lpstr>TCL Statements with examples</vt:lpstr>
      <vt:lpstr>TCL statements defined…</vt:lpstr>
      <vt:lpstr>COMMIT statements…</vt:lpstr>
      <vt:lpstr>ROLLBACK statements…</vt:lpstr>
      <vt:lpstr>SAVEPOINT statements…</vt:lpstr>
      <vt:lpstr>Welcome to Query and  Manipulation of Data</vt:lpstr>
      <vt:lpstr>PowerPoint Presentation</vt:lpstr>
      <vt:lpstr>Create TABLE(s) and Temp Table(s)</vt:lpstr>
      <vt:lpstr>What is Table ?</vt:lpstr>
      <vt:lpstr>CREATE TABLE Statement</vt:lpstr>
      <vt:lpstr>CREATE table example</vt:lpstr>
      <vt:lpstr>What is Temporary (temp) Table</vt:lpstr>
      <vt:lpstr>Create Temporary (temp) Table</vt:lpstr>
      <vt:lpstr>What is a View ?</vt:lpstr>
      <vt:lpstr>What is a View ?</vt:lpstr>
      <vt:lpstr>View definition contd..</vt:lpstr>
      <vt:lpstr>How to create a View</vt:lpstr>
      <vt:lpstr>SELECT Statement in detail</vt:lpstr>
      <vt:lpstr>PowerPoint Presentation</vt:lpstr>
      <vt:lpstr>PowerPoint Presentation</vt:lpstr>
      <vt:lpstr>Operators, Expressions and Conditions</vt:lpstr>
      <vt:lpstr>SQL Operators</vt:lpstr>
      <vt:lpstr>Arithmetic Operators</vt:lpstr>
      <vt:lpstr>Relational Operators</vt:lpstr>
      <vt:lpstr>Logical Operators</vt:lpstr>
      <vt:lpstr>Expressions</vt:lpstr>
      <vt:lpstr>Types of Expressions</vt:lpstr>
      <vt:lpstr>Conditions</vt:lpstr>
      <vt:lpstr>WHERE Clause, ORDER BY Clause,  GROUP BY Clause, HAVING Clause</vt:lpstr>
      <vt:lpstr>WHERE Clause</vt:lpstr>
      <vt:lpstr>ORDER BY Clause</vt:lpstr>
      <vt:lpstr>GROUP BY Clause</vt:lpstr>
      <vt:lpstr>HAVING Clause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Day 2</dc:title>
  <dc:creator>sachin saxena</dc:creator>
  <cp:lastModifiedBy>sachin saxena</cp:lastModifiedBy>
  <cp:revision>28</cp:revision>
  <dcterms:created xsi:type="dcterms:W3CDTF">2023-07-17T10:45:50Z</dcterms:created>
  <dcterms:modified xsi:type="dcterms:W3CDTF">2024-01-09T07:50:47Z</dcterms:modified>
</cp:coreProperties>
</file>